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98" r:id="rId6"/>
    <p:sldId id="260" r:id="rId7"/>
    <p:sldId id="261" r:id="rId8"/>
    <p:sldId id="262" r:id="rId9"/>
    <p:sldId id="263" r:id="rId10"/>
    <p:sldId id="286" r:id="rId11"/>
    <p:sldId id="287" r:id="rId12"/>
    <p:sldId id="264" r:id="rId13"/>
    <p:sldId id="288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9" r:id="rId31"/>
    <p:sldId id="281" r:id="rId32"/>
    <p:sldId id="282" r:id="rId33"/>
    <p:sldId id="283" r:id="rId34"/>
    <p:sldId id="284" r:id="rId35"/>
    <p:sldId id="285" r:id="rId36"/>
    <p:sldId id="291" r:id="rId37"/>
    <p:sldId id="292" r:id="rId38"/>
    <p:sldId id="293" r:id="rId39"/>
    <p:sldId id="294" r:id="rId40"/>
    <p:sldId id="296" r:id="rId41"/>
    <p:sldId id="297" r:id="rId42"/>
    <p:sldId id="295" r:id="rId43"/>
    <p:sldId id="290" r:id="rId44"/>
  </p:sldIdLst>
  <p:sldSz cx="9906000" cy="6858000" type="A4"/>
  <p:notesSz cx="6858000" cy="9906000"/>
  <p:defaultTextStyle>
    <a:defPPr>
      <a:defRPr lang="es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C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5"/>
    <p:restoredTop sz="94651"/>
  </p:normalViewPr>
  <p:slideViewPr>
    <p:cSldViewPr snapToGrid="0" snapToObjects="1">
      <p:cViewPr>
        <p:scale>
          <a:sx n="145" d="100"/>
          <a:sy n="145" d="100"/>
        </p:scale>
        <p:origin x="120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Hoja1!$A$2:$A$8</c:f>
              <c:strCache>
                <c:ptCount val="7"/>
                <c:pt idx="0">
                  <c:v>Vol1</c:v>
                </c:pt>
                <c:pt idx="1">
                  <c:v>Vol2</c:v>
                </c:pt>
                <c:pt idx="2">
                  <c:v>Vol3</c:v>
                </c:pt>
                <c:pt idx="3">
                  <c:v>Vol4</c:v>
                </c:pt>
                <c:pt idx="4">
                  <c:v>Vol5</c:v>
                </c:pt>
                <c:pt idx="5">
                  <c:v>Vol6</c:v>
                </c:pt>
                <c:pt idx="6">
                  <c:v>Vol7</c:v>
                </c:pt>
              </c:strCache>
            </c:strRef>
          </c:cat>
          <c:val>
            <c:numRef>
              <c:f>Hoja1!$B$2:$B$8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  <c:pt idx="4">
                  <c:v>0</c:v>
                </c:pt>
                <c:pt idx="5">
                  <c:v>-0.5</c:v>
                </c:pt>
                <c:pt idx="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04C-5D4B-916B-AC9792FEB1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26028880"/>
        <c:axId val="1926030528"/>
      </c:lineChart>
      <c:catAx>
        <c:axId val="1926028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DE"/>
          </a:p>
        </c:txPr>
        <c:crossAx val="1926030528"/>
        <c:crossesAt val="-1"/>
        <c:auto val="1"/>
        <c:lblAlgn val="ctr"/>
        <c:lblOffset val="100"/>
        <c:noMultiLvlLbl val="0"/>
      </c:catAx>
      <c:valAx>
        <c:axId val="1926030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DE"/>
          </a:p>
        </c:txPr>
        <c:crossAx val="1926028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0AA5B09-302F-46AD-9259-62301B6DC047}" type="slidenum">
              <a:rPr lang="en-US" sz="1400" b="0" strike="noStrike" spc="-1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1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1A31681-3E52-43D8-8234-A9DD84933BF0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38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39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9A491EA-6C59-45E4-8E5D-4551723A962E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8119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38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39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9A491EA-6C59-45E4-8E5D-4551723A962E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9767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42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7C00067-E4AA-4290-8EE9-DCA579AB04EF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42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7C00067-E4AA-4290-8EE9-DCA579AB04EF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4805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45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6400792-1018-4C85-A95B-4D9739C945F0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600" cy="4007880"/>
          </a:xfrm>
          <a:prstGeom prst="rect">
            <a:avLst/>
          </a:prstGeom>
        </p:spPr>
      </p:sp>
      <p:sp>
        <p:nvSpPr>
          <p:cNvPr id="64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48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4B6A255-3A9D-4018-B40C-82FE664721EC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15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51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8227B51-671E-4E35-9727-6C133578C938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54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26EDD33-E0CF-4EC6-B453-35BCFA73C817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17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57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4D409602-B31C-4F61-835E-0B838B7974E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5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60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CF67E5B-333D-482E-876F-D05A6AD2BDBF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19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4880" cy="3417120"/>
          </a:xfrm>
          <a:prstGeom prst="rect">
            <a:avLst/>
          </a:prstGeom>
        </p:spPr>
      </p:sp>
      <p:sp>
        <p:nvSpPr>
          <p:cNvPr id="620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1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2A0DF8F-AC58-4EFE-85AF-A8728DA17248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6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63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8AF9495-6861-4F68-BFE8-BA684B25F6C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20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600" cy="4007880"/>
          </a:xfrm>
          <a:prstGeom prst="rect">
            <a:avLst/>
          </a:prstGeom>
        </p:spPr>
      </p:sp>
      <p:sp>
        <p:nvSpPr>
          <p:cNvPr id="66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66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2F54F4BF-998E-4672-956A-65FEAC69876F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21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6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69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44B07FB-3278-4D35-98BD-5C8FED142AE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22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7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72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4FE2AE45-DFDF-42E9-9450-8ED557B7388F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23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600" cy="4007880"/>
          </a:xfrm>
          <a:prstGeom prst="rect">
            <a:avLst/>
          </a:prstGeom>
        </p:spPr>
      </p:sp>
      <p:sp>
        <p:nvSpPr>
          <p:cNvPr id="67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7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C6EFDCD-F124-4285-AE61-BCDF40006AEC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600" cy="4007880"/>
          </a:xfrm>
          <a:prstGeom prst="rect">
            <a:avLst/>
          </a:prstGeom>
        </p:spPr>
      </p:sp>
      <p:sp>
        <p:nvSpPr>
          <p:cNvPr id="6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78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34AFAC9-685D-446B-9F66-2CEEF56A1B39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25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68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81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B04F7AC7-015C-4955-A834-9D3850829EE1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6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84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2D660762-2A4B-44D0-9A23-EBEE026A1EC5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27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6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87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E9F34DF-229C-4BD6-868A-301F71911130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6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90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F06D8ED-B6EC-4E66-A4E0-45A56A9CEA6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29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4880" cy="3417120"/>
          </a:xfrm>
          <a:prstGeom prst="rect">
            <a:avLst/>
          </a:prstGeom>
        </p:spPr>
      </p:sp>
      <p:sp>
        <p:nvSpPr>
          <p:cNvPr id="623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4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51F8D8D-8CA0-4B3B-86DE-27E5390433B5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90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F06D8ED-B6EC-4E66-A4E0-45A56A9CEA6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30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281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9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93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290B53A7-9C33-479F-AD79-CA7C10B28DC7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31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6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96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44072E22-796D-4038-BB16-2EC6B1785BD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32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99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CA535907-080F-4EF4-8DC1-E709982A895A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33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B7DBB01-11C2-4A2A-BD10-134ED2D0C09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0875FBC-5803-478F-8056-D702B234AEF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35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0875FBC-5803-478F-8056-D702B234AEF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36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13840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0875FBC-5803-478F-8056-D702B234AEF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37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47329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0875FBC-5803-478F-8056-D702B234AEF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38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66127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0875FBC-5803-478F-8056-D702B234AEF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39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5827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4880" cy="3417120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0875FBC-5803-478F-8056-D702B234AEF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40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42985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0875FBC-5803-478F-8056-D702B234AEF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41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89434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0875FBC-5803-478F-8056-D702B234AEF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42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55916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0875FBC-5803-478F-8056-D702B234AEF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43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872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580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9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30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CF342FC-B20E-47A5-9970-415311C9B3F8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32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33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D391CB7-C8F6-4E30-9219-9788F2AFDE4A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35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36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36765A0-B40B-45C8-B453-5D081DAF9937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38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39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9A491EA-6C59-45E4-8E5D-4551723A962E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88440" y="360"/>
            <a:ext cx="185040" cy="6857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388440" y="360"/>
            <a:ext cx="185040" cy="6857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7.jpeg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5.png"/><Relationship Id="rId10" Type="http://schemas.openxmlformats.org/officeDocument/2006/relationships/image" Target="../media/image6.png"/><Relationship Id="rId4" Type="http://schemas.openxmlformats.org/officeDocument/2006/relationships/image" Target="../media/image14.png"/><Relationship Id="rId9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5.png"/><Relationship Id="rId10" Type="http://schemas.openxmlformats.org/officeDocument/2006/relationships/image" Target="../media/image6.png"/><Relationship Id="rId4" Type="http://schemas.openxmlformats.org/officeDocument/2006/relationships/image" Target="../media/image14.png"/><Relationship Id="rId9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5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7.jpeg"/><Relationship Id="rId4" Type="http://schemas.openxmlformats.org/officeDocument/2006/relationships/image" Target="../media/image14.png"/><Relationship Id="rId9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11" Type="http://schemas.openxmlformats.org/officeDocument/2006/relationships/image" Target="../media/image23.png"/><Relationship Id="rId5" Type="http://schemas.openxmlformats.org/officeDocument/2006/relationships/image" Target="../media/image13.jpe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6569842-67FD-4C9D-ADE9-4CC40452D5FE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298440" y="3192840"/>
            <a:ext cx="914364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Javier Ortiz-Tudela and Francesco Pupillo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671760" y="344160"/>
            <a:ext cx="7455240" cy="13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Introduction into fMRI analysis. PsyMsc4 (Goethe 2022).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49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7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3" name="Picture 10"/>
          <p:cNvPicPr/>
          <p:nvPr/>
        </p:nvPicPr>
        <p:blipFill>
          <a:blip r:embed="rId3"/>
          <a:stretch/>
        </p:blipFill>
        <p:spPr>
          <a:xfrm>
            <a:off x="7405920" y="5670720"/>
            <a:ext cx="2036160" cy="1104480"/>
          </a:xfrm>
          <a:prstGeom prst="rect">
            <a:avLst/>
          </a:prstGeom>
          <a:ln>
            <a:noFill/>
          </a:ln>
        </p:spPr>
      </p:pic>
      <p:sp>
        <p:nvSpPr>
          <p:cNvPr id="54" name="CustomShape 8"/>
          <p:cNvSpPr/>
          <p:nvPr/>
        </p:nvSpPr>
        <p:spPr>
          <a:xfrm>
            <a:off x="671760" y="2031840"/>
            <a:ext cx="3213720" cy="83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Session-2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6DE84A1-9895-4F4A-85D4-87FF6ECE2D2F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10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805320" y="718560"/>
            <a:ext cx="6402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571680" y="0"/>
            <a:ext cx="724176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7208280" y="5873400"/>
            <a:ext cx="2298600" cy="364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58" name="Picture 4"/>
          <p:cNvPicPr/>
          <p:nvPr/>
        </p:nvPicPr>
        <p:blipFill>
          <a:blip r:embed="rId3"/>
          <a:stretch/>
        </p:blipFill>
        <p:spPr>
          <a:xfrm>
            <a:off x="4637160" y="2199240"/>
            <a:ext cx="4869720" cy="3895560"/>
          </a:xfrm>
          <a:prstGeom prst="rect">
            <a:avLst/>
          </a:prstGeom>
          <a:ln>
            <a:noFill/>
          </a:ln>
        </p:spPr>
      </p:pic>
      <p:pic>
        <p:nvPicPr>
          <p:cNvPr id="159" name="Picture 6"/>
          <p:cNvPicPr/>
          <p:nvPr/>
        </p:nvPicPr>
        <p:blipFill>
          <a:blip r:embed="rId4"/>
          <a:srcRect l="13228" r="11005" b="48772"/>
          <a:stretch/>
        </p:blipFill>
        <p:spPr>
          <a:xfrm>
            <a:off x="805320" y="153576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160" name="CustomShape 5"/>
          <p:cNvSpPr/>
          <p:nvPr/>
        </p:nvSpPr>
        <p:spPr>
          <a:xfrm>
            <a:off x="1490760" y="242820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6"/>
          <p:cNvSpPr/>
          <p:nvPr/>
        </p:nvSpPr>
        <p:spPr>
          <a:xfrm>
            <a:off x="1417680" y="249876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62" name="CustomShape 7"/>
          <p:cNvSpPr/>
          <p:nvPr/>
        </p:nvSpPr>
        <p:spPr>
          <a:xfrm>
            <a:off x="2188080" y="253260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63" name="Line 8"/>
          <p:cNvSpPr/>
          <p:nvPr/>
        </p:nvSpPr>
        <p:spPr>
          <a:xfrm flipV="1">
            <a:off x="2466360" y="23702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Line 9"/>
          <p:cNvSpPr/>
          <p:nvPr/>
        </p:nvSpPr>
        <p:spPr>
          <a:xfrm>
            <a:off x="1732320" y="23097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9900034-B6B6-E345-A96F-85D38F56653B}"/>
              </a:ext>
            </a:extLst>
          </p:cNvPr>
          <p:cNvSpPr txBox="1"/>
          <p:nvPr/>
        </p:nvSpPr>
        <p:spPr>
          <a:xfrm>
            <a:off x="5225142" y="5375733"/>
            <a:ext cx="406771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Variable 1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8947C2B-E46F-6041-9B02-B32F3D02931D}"/>
              </a:ext>
            </a:extLst>
          </p:cNvPr>
          <p:cNvSpPr txBox="1"/>
          <p:nvPr/>
        </p:nvSpPr>
        <p:spPr>
          <a:xfrm rot="16200000">
            <a:off x="3417503" y="3630849"/>
            <a:ext cx="301150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Variable 2</a:t>
            </a:r>
          </a:p>
        </p:txBody>
      </p:sp>
    </p:spTree>
    <p:extLst>
      <p:ext uri="{BB962C8B-B14F-4D97-AF65-F5344CB8AC3E}">
        <p14:creationId xmlns:p14="http://schemas.microsoft.com/office/powerpoint/2010/main" val="33112905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6DE84A1-9895-4F4A-85D4-87FF6ECE2D2F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11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805320" y="718560"/>
            <a:ext cx="6402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571680" y="0"/>
            <a:ext cx="724176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7208280" y="5873400"/>
            <a:ext cx="2298600" cy="364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58" name="Picture 4"/>
          <p:cNvPicPr/>
          <p:nvPr/>
        </p:nvPicPr>
        <p:blipFill>
          <a:blip r:embed="rId3"/>
          <a:stretch/>
        </p:blipFill>
        <p:spPr>
          <a:xfrm>
            <a:off x="4637160" y="2199240"/>
            <a:ext cx="4869720" cy="3895560"/>
          </a:xfrm>
          <a:prstGeom prst="rect">
            <a:avLst/>
          </a:prstGeom>
          <a:ln>
            <a:noFill/>
          </a:ln>
        </p:spPr>
      </p:pic>
      <p:pic>
        <p:nvPicPr>
          <p:cNvPr id="159" name="Picture 6"/>
          <p:cNvPicPr/>
          <p:nvPr/>
        </p:nvPicPr>
        <p:blipFill>
          <a:blip r:embed="rId4"/>
          <a:srcRect l="13228" r="11005" b="48772"/>
          <a:stretch/>
        </p:blipFill>
        <p:spPr>
          <a:xfrm>
            <a:off x="805320" y="153576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160" name="CustomShape 5"/>
          <p:cNvSpPr/>
          <p:nvPr/>
        </p:nvSpPr>
        <p:spPr>
          <a:xfrm>
            <a:off x="1490760" y="242820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6"/>
          <p:cNvSpPr/>
          <p:nvPr/>
        </p:nvSpPr>
        <p:spPr>
          <a:xfrm>
            <a:off x="1417680" y="249876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62" name="CustomShape 7"/>
          <p:cNvSpPr/>
          <p:nvPr/>
        </p:nvSpPr>
        <p:spPr>
          <a:xfrm>
            <a:off x="2188080" y="253260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63" name="Line 8"/>
          <p:cNvSpPr/>
          <p:nvPr/>
        </p:nvSpPr>
        <p:spPr>
          <a:xfrm flipV="1">
            <a:off x="2466360" y="23702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Line 9"/>
          <p:cNvSpPr/>
          <p:nvPr/>
        </p:nvSpPr>
        <p:spPr>
          <a:xfrm>
            <a:off x="1732320" y="23097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12F6A31D-1573-3A45-A717-6DB8185EC5CC}"/>
              </a:ext>
            </a:extLst>
          </p:cNvPr>
          <p:cNvCxnSpPr>
            <a:cxnSpLocks/>
          </p:cNvCxnSpPr>
          <p:nvPr/>
        </p:nvCxnSpPr>
        <p:spPr>
          <a:xfrm>
            <a:off x="8415240" y="3775638"/>
            <a:ext cx="0" cy="1450665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9F85E225-561C-5748-A321-1B54DAD9B232}"/>
              </a:ext>
            </a:extLst>
          </p:cNvPr>
          <p:cNvCxnSpPr>
            <a:cxnSpLocks/>
          </p:cNvCxnSpPr>
          <p:nvPr/>
        </p:nvCxnSpPr>
        <p:spPr>
          <a:xfrm flipH="1">
            <a:off x="5225143" y="3721797"/>
            <a:ext cx="3132437" cy="4812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1D28B1-4BA1-1446-B902-01FE15695409}"/>
              </a:ext>
            </a:extLst>
          </p:cNvPr>
          <p:cNvCxnSpPr>
            <a:cxnSpLocks/>
          </p:cNvCxnSpPr>
          <p:nvPr/>
        </p:nvCxnSpPr>
        <p:spPr>
          <a:xfrm>
            <a:off x="5907220" y="4515151"/>
            <a:ext cx="0" cy="73446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28043F9-2078-774D-8331-8196D4C24AFB}"/>
              </a:ext>
            </a:extLst>
          </p:cNvPr>
          <p:cNvCxnSpPr>
            <a:cxnSpLocks/>
          </p:cNvCxnSpPr>
          <p:nvPr/>
        </p:nvCxnSpPr>
        <p:spPr>
          <a:xfrm flipH="1">
            <a:off x="5194698" y="4488929"/>
            <a:ext cx="678891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9900034-B6B6-E345-A96F-85D38F56653B}"/>
              </a:ext>
            </a:extLst>
          </p:cNvPr>
          <p:cNvSpPr txBox="1"/>
          <p:nvPr/>
        </p:nvSpPr>
        <p:spPr>
          <a:xfrm>
            <a:off x="5225142" y="5375733"/>
            <a:ext cx="406771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Variable 1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8947C2B-E46F-6041-9B02-B32F3D02931D}"/>
              </a:ext>
            </a:extLst>
          </p:cNvPr>
          <p:cNvSpPr txBox="1"/>
          <p:nvPr/>
        </p:nvSpPr>
        <p:spPr>
          <a:xfrm rot="16200000">
            <a:off x="3417503" y="3630849"/>
            <a:ext cx="301150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Variable 2</a:t>
            </a:r>
          </a:p>
        </p:txBody>
      </p:sp>
    </p:spTree>
    <p:extLst>
      <p:ext uri="{BB962C8B-B14F-4D97-AF65-F5344CB8AC3E}">
        <p14:creationId xmlns:p14="http://schemas.microsoft.com/office/powerpoint/2010/main" val="15896685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503F6D5-EF74-43A4-B9C1-328DE393B1F6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12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805320" y="718560"/>
            <a:ext cx="6402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571680" y="0"/>
            <a:ext cx="724176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7208280" y="5873400"/>
            <a:ext cx="2298600" cy="364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69" name="Picture 4"/>
          <p:cNvPicPr/>
          <p:nvPr/>
        </p:nvPicPr>
        <p:blipFill>
          <a:blip r:embed="rId3"/>
          <a:stretch/>
        </p:blipFill>
        <p:spPr>
          <a:xfrm>
            <a:off x="4637160" y="2199240"/>
            <a:ext cx="4869720" cy="3895560"/>
          </a:xfrm>
          <a:prstGeom prst="rect">
            <a:avLst/>
          </a:prstGeom>
          <a:ln>
            <a:noFill/>
          </a:ln>
        </p:spPr>
      </p:pic>
      <p:pic>
        <p:nvPicPr>
          <p:cNvPr id="170" name="Picture 6"/>
          <p:cNvPicPr/>
          <p:nvPr/>
        </p:nvPicPr>
        <p:blipFill>
          <a:blip r:embed="rId4"/>
          <a:srcRect l="13228" r="11005" b="48772"/>
          <a:stretch/>
        </p:blipFill>
        <p:spPr>
          <a:xfrm>
            <a:off x="805320" y="153576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171" name="CustomShape 5"/>
          <p:cNvSpPr/>
          <p:nvPr/>
        </p:nvSpPr>
        <p:spPr>
          <a:xfrm>
            <a:off x="1490760" y="242820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6"/>
          <p:cNvSpPr/>
          <p:nvPr/>
        </p:nvSpPr>
        <p:spPr>
          <a:xfrm>
            <a:off x="1417680" y="249876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73" name="CustomShape 7"/>
          <p:cNvSpPr/>
          <p:nvPr/>
        </p:nvSpPr>
        <p:spPr>
          <a:xfrm>
            <a:off x="2188080" y="253260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74" name="Line 8"/>
          <p:cNvSpPr/>
          <p:nvPr/>
        </p:nvSpPr>
        <p:spPr>
          <a:xfrm flipV="1">
            <a:off x="2466360" y="23702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Line 9"/>
          <p:cNvSpPr/>
          <p:nvPr/>
        </p:nvSpPr>
        <p:spPr>
          <a:xfrm>
            <a:off x="1732320" y="23097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0"/>
          <p:cNvSpPr/>
          <p:nvPr/>
        </p:nvSpPr>
        <p:spPr>
          <a:xfrm>
            <a:off x="1324440" y="3767400"/>
            <a:ext cx="2452680" cy="108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QUESTION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: What does the beta value represent?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503F6D5-EF74-43A4-B9C1-328DE393B1F6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13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805320" y="718560"/>
            <a:ext cx="6402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571680" y="0"/>
            <a:ext cx="724176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7208280" y="5873400"/>
            <a:ext cx="2298600" cy="364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69" name="Picture 4"/>
          <p:cNvPicPr/>
          <p:nvPr/>
        </p:nvPicPr>
        <p:blipFill>
          <a:blip r:embed="rId3"/>
          <a:stretch/>
        </p:blipFill>
        <p:spPr>
          <a:xfrm>
            <a:off x="4637160" y="2199240"/>
            <a:ext cx="4869720" cy="3895560"/>
          </a:xfrm>
          <a:prstGeom prst="rect">
            <a:avLst/>
          </a:prstGeom>
          <a:ln>
            <a:noFill/>
          </a:ln>
        </p:spPr>
      </p:pic>
      <p:pic>
        <p:nvPicPr>
          <p:cNvPr id="170" name="Picture 6"/>
          <p:cNvPicPr/>
          <p:nvPr/>
        </p:nvPicPr>
        <p:blipFill>
          <a:blip r:embed="rId4"/>
          <a:srcRect l="13228" r="11005" b="48772"/>
          <a:stretch/>
        </p:blipFill>
        <p:spPr>
          <a:xfrm>
            <a:off x="805320" y="153576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171" name="CustomShape 5"/>
          <p:cNvSpPr/>
          <p:nvPr/>
        </p:nvSpPr>
        <p:spPr>
          <a:xfrm>
            <a:off x="1490760" y="242820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6"/>
          <p:cNvSpPr/>
          <p:nvPr/>
        </p:nvSpPr>
        <p:spPr>
          <a:xfrm>
            <a:off x="1417680" y="249876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73" name="CustomShape 7"/>
          <p:cNvSpPr/>
          <p:nvPr/>
        </p:nvSpPr>
        <p:spPr>
          <a:xfrm>
            <a:off x="2188080" y="253260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74" name="Line 8"/>
          <p:cNvSpPr/>
          <p:nvPr/>
        </p:nvSpPr>
        <p:spPr>
          <a:xfrm flipV="1">
            <a:off x="2466360" y="23702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Line 9"/>
          <p:cNvSpPr/>
          <p:nvPr/>
        </p:nvSpPr>
        <p:spPr>
          <a:xfrm>
            <a:off x="1732320" y="23097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0"/>
          <p:cNvSpPr/>
          <p:nvPr/>
        </p:nvSpPr>
        <p:spPr>
          <a:xfrm>
            <a:off x="1324440" y="3767400"/>
            <a:ext cx="2452680" cy="108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QUESTION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: What does the beta value represent?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6F02397-5CA1-5A49-9256-E73D2489B946}"/>
              </a:ext>
            </a:extLst>
          </p:cNvPr>
          <p:cNvSpPr txBox="1"/>
          <p:nvPr/>
        </p:nvSpPr>
        <p:spPr>
          <a:xfrm>
            <a:off x="5225142" y="5375733"/>
            <a:ext cx="406771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Predictor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615BED7-FA89-C44B-8B13-A773056EA200}"/>
              </a:ext>
            </a:extLst>
          </p:cNvPr>
          <p:cNvSpPr txBox="1"/>
          <p:nvPr/>
        </p:nvSpPr>
        <p:spPr>
          <a:xfrm rot="16200000">
            <a:off x="3417503" y="3630849"/>
            <a:ext cx="301150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1588281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6DD7EC2-F2F3-4CE2-ADA9-00BE1FE3858B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14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805320" y="632880"/>
            <a:ext cx="700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Regression is the usual approach for analysis of fMRI signals.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179" name="Group 3"/>
          <p:cNvGrpSpPr/>
          <p:nvPr/>
        </p:nvGrpSpPr>
        <p:grpSpPr>
          <a:xfrm>
            <a:off x="2704503" y="4282177"/>
            <a:ext cx="4657680" cy="1676880"/>
            <a:chOff x="957960" y="1469160"/>
            <a:chExt cx="4657680" cy="1676880"/>
          </a:xfrm>
        </p:grpSpPr>
        <p:sp>
          <p:nvSpPr>
            <p:cNvPr id="180" name="CustomShape 4"/>
            <p:cNvSpPr/>
            <p:nvPr/>
          </p:nvSpPr>
          <p:spPr>
            <a:xfrm>
              <a:off x="990000" y="1790640"/>
              <a:ext cx="4284360" cy="1355400"/>
            </a:xfrm>
            <a:prstGeom prst="rect">
              <a:avLst/>
            </a:prstGeom>
            <a:noFill/>
            <a:ln>
              <a:solidFill>
                <a:srgbClr val="F737D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1" name="Picture 4"/>
            <p:cNvPicPr/>
            <p:nvPr/>
          </p:nvPicPr>
          <p:blipFill>
            <a:blip r:embed="rId3"/>
            <a:srcRect t="35545" r="89649"/>
            <a:stretch/>
          </p:blipFill>
          <p:spPr>
            <a:xfrm rot="16200000">
              <a:off x="2866320" y="272520"/>
              <a:ext cx="674280" cy="3998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2" name="CustomShape 5"/>
            <p:cNvSpPr/>
            <p:nvPr/>
          </p:nvSpPr>
          <p:spPr>
            <a:xfrm>
              <a:off x="1126440" y="2657160"/>
              <a:ext cx="39988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" name="CustomShape 6"/>
            <p:cNvSpPr/>
            <p:nvPr/>
          </p:nvSpPr>
          <p:spPr>
            <a:xfrm>
              <a:off x="1132920" y="2682720"/>
              <a:ext cx="623160" cy="3322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Time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84" name="CustomShape 7"/>
            <p:cNvSpPr/>
            <p:nvPr/>
          </p:nvSpPr>
          <p:spPr>
            <a:xfrm>
              <a:off x="957960" y="1469160"/>
              <a:ext cx="4657680" cy="382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Measured signal in 1 voxel over many volumes</a:t>
              </a:r>
              <a:endParaRPr lang="en-US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85" name="CustomShape 8"/>
          <p:cNvSpPr/>
          <p:nvPr/>
        </p:nvSpPr>
        <p:spPr>
          <a:xfrm>
            <a:off x="571680" y="0"/>
            <a:ext cx="724176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186" name="Picture 4"/>
          <p:cNvPicPr/>
          <p:nvPr/>
        </p:nvPicPr>
        <p:blipFill>
          <a:blip r:embed="rId4"/>
          <a:stretch/>
        </p:blipFill>
        <p:spPr>
          <a:xfrm>
            <a:off x="805320" y="1333894"/>
            <a:ext cx="3319034" cy="2701941"/>
          </a:xfrm>
          <a:prstGeom prst="rect">
            <a:avLst/>
          </a:prstGeom>
          <a:ln>
            <a:noFill/>
          </a:ln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6FF54DF0-6538-4B4C-BE3E-7212306B0B79}"/>
              </a:ext>
            </a:extLst>
          </p:cNvPr>
          <p:cNvGrpSpPr/>
          <p:nvPr/>
        </p:nvGrpSpPr>
        <p:grpSpPr>
          <a:xfrm>
            <a:off x="5816009" y="1291362"/>
            <a:ext cx="3793300" cy="2772628"/>
            <a:chOff x="5816009" y="3386468"/>
            <a:chExt cx="3793300" cy="277262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889C8BAB-B5C1-1646-8FCE-F2317264574A}"/>
                </a:ext>
              </a:extLst>
            </p:cNvPr>
            <p:cNvPicPr/>
            <p:nvPr/>
          </p:nvPicPr>
          <p:blipFill rotWithShape="1">
            <a:blip r:embed="rId4"/>
            <a:srcRect l="12781" t="11378" r="7609" b="26026"/>
            <a:stretch/>
          </p:blipFill>
          <p:spPr>
            <a:xfrm rot="1760391">
              <a:off x="5887035" y="4011083"/>
              <a:ext cx="3415049" cy="2148013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8AC6A42B-5A8D-F849-B962-B21CCD96C8BC}"/>
                </a:ext>
              </a:extLst>
            </p:cNvPr>
            <p:cNvSpPr/>
            <p:nvPr/>
          </p:nvSpPr>
          <p:spPr>
            <a:xfrm>
              <a:off x="5816009" y="3386468"/>
              <a:ext cx="3793300" cy="1079205"/>
            </a:xfrm>
            <a:prstGeom prst="rect">
              <a:avLst/>
            </a:prstGeom>
            <a:solidFill>
              <a:srgbClr val="EEEC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762DCA9-835C-4B43-8089-3607AE0EC33D}"/>
              </a:ext>
            </a:extLst>
          </p:cNvPr>
          <p:cNvCxnSpPr/>
          <p:nvPr/>
        </p:nvCxnSpPr>
        <p:spPr>
          <a:xfrm>
            <a:off x="5611709" y="1562490"/>
            <a:ext cx="0" cy="21885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EE6EBCA-E8C2-B946-9F81-D0FBFAB4252E}"/>
              </a:ext>
            </a:extLst>
          </p:cNvPr>
          <p:cNvSpPr txBox="1"/>
          <p:nvPr/>
        </p:nvSpPr>
        <p:spPr>
          <a:xfrm rot="16200000">
            <a:off x="4247701" y="2470126"/>
            <a:ext cx="218460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</a:t>
            </a:r>
          </a:p>
        </p:txBody>
      </p:sp>
      <p:sp>
        <p:nvSpPr>
          <p:cNvPr id="6" name="Flecha curvada hacia la derecha 5">
            <a:extLst>
              <a:ext uri="{FF2B5EF4-FFF2-40B4-BE49-F238E27FC236}">
                <a16:creationId xmlns:a16="http://schemas.microsoft.com/office/drawing/2014/main" id="{C3EE09FB-7FEB-9646-AB0A-8A04FDBC63E5}"/>
              </a:ext>
            </a:extLst>
          </p:cNvPr>
          <p:cNvSpPr/>
          <p:nvPr/>
        </p:nvSpPr>
        <p:spPr>
          <a:xfrm rot="17900082" flipH="1">
            <a:off x="4353192" y="1366889"/>
            <a:ext cx="415635" cy="849130"/>
          </a:xfrm>
          <a:prstGeom prst="curved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4"/>
          <p:cNvPicPr/>
          <p:nvPr/>
        </p:nvPicPr>
        <p:blipFill>
          <a:blip r:embed="rId3"/>
          <a:srcRect l="11419" t="7196" r="26829"/>
          <a:stretch/>
        </p:blipFill>
        <p:spPr>
          <a:xfrm>
            <a:off x="5604840" y="1933560"/>
            <a:ext cx="467280" cy="683280"/>
          </a:xfrm>
          <a:prstGeom prst="rect">
            <a:avLst/>
          </a:prstGeom>
          <a:ln>
            <a:noFill/>
          </a:ln>
        </p:spPr>
      </p:pic>
      <p:pic>
        <p:nvPicPr>
          <p:cNvPr id="188" name="Picture 2"/>
          <p:cNvPicPr/>
          <p:nvPr/>
        </p:nvPicPr>
        <p:blipFill>
          <a:blip r:embed="rId4"/>
          <a:stretch/>
        </p:blipFill>
        <p:spPr>
          <a:xfrm>
            <a:off x="4623480" y="1921320"/>
            <a:ext cx="467280" cy="683280"/>
          </a:xfrm>
          <a:prstGeom prst="rect">
            <a:avLst/>
          </a:prstGeom>
          <a:ln>
            <a:noFill/>
          </a:ln>
        </p:spPr>
      </p:pic>
      <p:pic>
        <p:nvPicPr>
          <p:cNvPr id="189" name="Imagen 4"/>
          <p:cNvPicPr/>
          <p:nvPr/>
        </p:nvPicPr>
        <p:blipFill>
          <a:blip r:embed="rId5"/>
          <a:stretch/>
        </p:blipFill>
        <p:spPr>
          <a:xfrm>
            <a:off x="2646720" y="1927800"/>
            <a:ext cx="467280" cy="68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0" name="Imagen 3"/>
          <p:cNvPicPr/>
          <p:nvPr/>
        </p:nvPicPr>
        <p:blipFill>
          <a:blip r:embed="rId6"/>
          <a:srcRect t="11982" b="9774"/>
          <a:stretch/>
        </p:blipFill>
        <p:spPr>
          <a:xfrm>
            <a:off x="3637080" y="1929600"/>
            <a:ext cx="467280" cy="68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1" name="Picture 2"/>
          <p:cNvPicPr/>
          <p:nvPr/>
        </p:nvPicPr>
        <p:blipFill>
          <a:blip r:embed="rId7"/>
          <a:srcRect l="12360" t="32007" r="53001" b="54371"/>
          <a:stretch/>
        </p:blipFill>
        <p:spPr>
          <a:xfrm>
            <a:off x="2476440" y="4869000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192" name="CustomShape 1"/>
          <p:cNvSpPr/>
          <p:nvPr/>
        </p:nvSpPr>
        <p:spPr>
          <a:xfrm>
            <a:off x="2262240" y="315432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2"/>
          <p:cNvSpPr/>
          <p:nvPr/>
        </p:nvSpPr>
        <p:spPr>
          <a:xfrm>
            <a:off x="766800" y="891360"/>
            <a:ext cx="925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94" name="Picture 4"/>
          <p:cNvPicPr/>
          <p:nvPr/>
        </p:nvPicPr>
        <p:blipFill>
          <a:blip r:embed="rId8"/>
          <a:srcRect t="35545" r="89649"/>
          <a:stretch/>
        </p:blipFill>
        <p:spPr>
          <a:xfrm rot="16200000">
            <a:off x="4138560" y="163656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195" name="CustomShape 3"/>
          <p:cNvSpPr/>
          <p:nvPr/>
        </p:nvSpPr>
        <p:spPr>
          <a:xfrm>
            <a:off x="2405160" y="402372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4"/>
          <p:cNvSpPr/>
          <p:nvPr/>
        </p:nvSpPr>
        <p:spPr>
          <a:xfrm>
            <a:off x="2442960" y="403668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7" name="CustomShape 5"/>
          <p:cNvSpPr/>
          <p:nvPr/>
        </p:nvSpPr>
        <p:spPr>
          <a:xfrm>
            <a:off x="2262240" y="4797720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6"/>
          <p:cNvSpPr/>
          <p:nvPr/>
        </p:nvSpPr>
        <p:spPr>
          <a:xfrm>
            <a:off x="2405160" y="566712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7"/>
          <p:cNvSpPr/>
          <p:nvPr/>
        </p:nvSpPr>
        <p:spPr>
          <a:xfrm>
            <a:off x="2455200" y="567972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00" name="CustomShape 8"/>
          <p:cNvSpPr/>
          <p:nvPr/>
        </p:nvSpPr>
        <p:spPr>
          <a:xfrm>
            <a:off x="1914120" y="487764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01" name="CustomShape 9"/>
          <p:cNvSpPr/>
          <p:nvPr/>
        </p:nvSpPr>
        <p:spPr>
          <a:xfrm>
            <a:off x="1931400" y="536904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02" name="CustomShape 10"/>
          <p:cNvSpPr/>
          <p:nvPr/>
        </p:nvSpPr>
        <p:spPr>
          <a:xfrm>
            <a:off x="3197520" y="2011320"/>
            <a:ext cx="313920" cy="36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3" name="CustomShape 11"/>
          <p:cNvSpPr/>
          <p:nvPr/>
        </p:nvSpPr>
        <p:spPr>
          <a:xfrm>
            <a:off x="4164120" y="2011320"/>
            <a:ext cx="313920" cy="36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4" name="CustomShape 12"/>
          <p:cNvSpPr/>
          <p:nvPr/>
        </p:nvSpPr>
        <p:spPr>
          <a:xfrm>
            <a:off x="5164200" y="2011320"/>
            <a:ext cx="313920" cy="36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5" name="CustomShape 13"/>
          <p:cNvSpPr/>
          <p:nvPr/>
        </p:nvSpPr>
        <p:spPr>
          <a:xfrm>
            <a:off x="703440" y="2011320"/>
            <a:ext cx="14612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(visual stim.)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6" name="CustomShape 14"/>
          <p:cNvSpPr/>
          <p:nvPr/>
        </p:nvSpPr>
        <p:spPr>
          <a:xfrm>
            <a:off x="700200" y="343692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7" name="CustomShape 15"/>
          <p:cNvSpPr/>
          <p:nvPr/>
        </p:nvSpPr>
        <p:spPr>
          <a:xfrm>
            <a:off x="700560" y="486900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8" name="CustomShape 1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209" name="Picture 4"/>
          <p:cNvPicPr/>
          <p:nvPr/>
        </p:nvPicPr>
        <p:blipFill>
          <a:blip r:embed="rId3"/>
          <a:srcRect l="11419" t="7196" r="26829"/>
          <a:stretch/>
        </p:blipFill>
        <p:spPr>
          <a:xfrm>
            <a:off x="5587200" y="506520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10" name="Picture 2"/>
          <p:cNvPicPr/>
          <p:nvPr/>
        </p:nvPicPr>
        <p:blipFill>
          <a:blip r:embed="rId4"/>
          <a:stretch/>
        </p:blipFill>
        <p:spPr>
          <a:xfrm>
            <a:off x="4605840" y="505296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11" name="Imagen 30"/>
          <p:cNvPicPr/>
          <p:nvPr/>
        </p:nvPicPr>
        <p:blipFill>
          <a:blip r:embed="rId5"/>
          <a:stretch/>
        </p:blipFill>
        <p:spPr>
          <a:xfrm>
            <a:off x="2629080" y="50590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2" name="Imagen 31"/>
          <p:cNvPicPr/>
          <p:nvPr/>
        </p:nvPicPr>
        <p:blipFill>
          <a:blip r:embed="rId6"/>
          <a:srcRect t="11982" b="9774"/>
          <a:stretch/>
        </p:blipFill>
        <p:spPr>
          <a:xfrm>
            <a:off x="3619080" y="50608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2"/>
          <p:cNvPicPr/>
          <p:nvPr/>
        </p:nvPicPr>
        <p:blipFill>
          <a:blip r:embed="rId3"/>
          <a:srcRect l="12360" t="32007" r="53001" b="54371"/>
          <a:stretch/>
        </p:blipFill>
        <p:spPr>
          <a:xfrm>
            <a:off x="2476440" y="4869000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214" name="CustomShape 1"/>
          <p:cNvSpPr/>
          <p:nvPr/>
        </p:nvSpPr>
        <p:spPr>
          <a:xfrm>
            <a:off x="2262240" y="315432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2"/>
          <p:cNvSpPr/>
          <p:nvPr/>
        </p:nvSpPr>
        <p:spPr>
          <a:xfrm>
            <a:off x="766800" y="891360"/>
            <a:ext cx="925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16" name="Picture 4"/>
          <p:cNvPicPr/>
          <p:nvPr/>
        </p:nvPicPr>
        <p:blipFill>
          <a:blip r:embed="rId4"/>
          <a:srcRect t="35545" r="89649"/>
          <a:stretch/>
        </p:blipFill>
        <p:spPr>
          <a:xfrm rot="16200000">
            <a:off x="4138560" y="163656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217" name="CustomShape 3"/>
          <p:cNvSpPr/>
          <p:nvPr/>
        </p:nvSpPr>
        <p:spPr>
          <a:xfrm>
            <a:off x="2405160" y="402372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4"/>
          <p:cNvSpPr/>
          <p:nvPr/>
        </p:nvSpPr>
        <p:spPr>
          <a:xfrm>
            <a:off x="2442960" y="403668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19" name="CustomShape 5"/>
          <p:cNvSpPr/>
          <p:nvPr/>
        </p:nvSpPr>
        <p:spPr>
          <a:xfrm>
            <a:off x="2262240" y="4797720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6"/>
          <p:cNvSpPr/>
          <p:nvPr/>
        </p:nvSpPr>
        <p:spPr>
          <a:xfrm>
            <a:off x="2405160" y="566712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7"/>
          <p:cNvSpPr/>
          <p:nvPr/>
        </p:nvSpPr>
        <p:spPr>
          <a:xfrm>
            <a:off x="2455200" y="567972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22" name="CustomShape 8"/>
          <p:cNvSpPr/>
          <p:nvPr/>
        </p:nvSpPr>
        <p:spPr>
          <a:xfrm>
            <a:off x="1914120" y="487764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23" name="CustomShape 9"/>
          <p:cNvSpPr/>
          <p:nvPr/>
        </p:nvSpPr>
        <p:spPr>
          <a:xfrm>
            <a:off x="1931400" y="536904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24" name="CustomShape 10"/>
          <p:cNvSpPr/>
          <p:nvPr/>
        </p:nvSpPr>
        <p:spPr>
          <a:xfrm>
            <a:off x="3197520" y="2011320"/>
            <a:ext cx="313920" cy="36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5" name="CustomShape 11"/>
          <p:cNvSpPr/>
          <p:nvPr/>
        </p:nvSpPr>
        <p:spPr>
          <a:xfrm>
            <a:off x="4164120" y="2011320"/>
            <a:ext cx="313920" cy="36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6" name="CustomShape 12"/>
          <p:cNvSpPr/>
          <p:nvPr/>
        </p:nvSpPr>
        <p:spPr>
          <a:xfrm>
            <a:off x="5164200" y="2011320"/>
            <a:ext cx="313920" cy="36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7" name="CustomShape 13"/>
          <p:cNvSpPr/>
          <p:nvPr/>
        </p:nvSpPr>
        <p:spPr>
          <a:xfrm>
            <a:off x="703440" y="2011320"/>
            <a:ext cx="14612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(visual stim.)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8" name="CustomShape 14"/>
          <p:cNvSpPr/>
          <p:nvPr/>
        </p:nvSpPr>
        <p:spPr>
          <a:xfrm>
            <a:off x="700200" y="343692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9" name="CustomShape 15"/>
          <p:cNvSpPr/>
          <p:nvPr/>
        </p:nvSpPr>
        <p:spPr>
          <a:xfrm>
            <a:off x="700560" y="486900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0" name="CustomShape 1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234" name="Picture 4"/>
          <p:cNvPicPr/>
          <p:nvPr/>
        </p:nvPicPr>
        <p:blipFill>
          <a:blip r:embed="rId5"/>
          <a:srcRect l="11419" t="7196" r="26829"/>
          <a:stretch/>
        </p:blipFill>
        <p:spPr>
          <a:xfrm>
            <a:off x="5604840" y="1933560"/>
            <a:ext cx="467280" cy="683280"/>
          </a:xfrm>
          <a:prstGeom prst="rect">
            <a:avLst/>
          </a:prstGeom>
          <a:ln>
            <a:noFill/>
          </a:ln>
        </p:spPr>
      </p:pic>
      <p:pic>
        <p:nvPicPr>
          <p:cNvPr id="235" name="Picture 2"/>
          <p:cNvPicPr/>
          <p:nvPr/>
        </p:nvPicPr>
        <p:blipFill>
          <a:blip r:embed="rId6"/>
          <a:stretch/>
        </p:blipFill>
        <p:spPr>
          <a:xfrm>
            <a:off x="4623480" y="1921320"/>
            <a:ext cx="467280" cy="683280"/>
          </a:xfrm>
          <a:prstGeom prst="rect">
            <a:avLst/>
          </a:prstGeom>
          <a:ln>
            <a:noFill/>
          </a:ln>
        </p:spPr>
      </p:pic>
      <p:pic>
        <p:nvPicPr>
          <p:cNvPr id="236" name="Imagen 34"/>
          <p:cNvPicPr/>
          <p:nvPr/>
        </p:nvPicPr>
        <p:blipFill>
          <a:blip r:embed="rId7"/>
          <a:stretch/>
        </p:blipFill>
        <p:spPr>
          <a:xfrm>
            <a:off x="2646720" y="1927800"/>
            <a:ext cx="467280" cy="68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7" name="Imagen 35"/>
          <p:cNvPicPr/>
          <p:nvPr/>
        </p:nvPicPr>
        <p:blipFill>
          <a:blip r:embed="rId8"/>
          <a:srcRect t="11982" b="9774"/>
          <a:stretch/>
        </p:blipFill>
        <p:spPr>
          <a:xfrm>
            <a:off x="3637080" y="1929600"/>
            <a:ext cx="467280" cy="68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8" name="Picture 4"/>
          <p:cNvPicPr/>
          <p:nvPr/>
        </p:nvPicPr>
        <p:blipFill>
          <a:blip r:embed="rId5"/>
          <a:srcRect l="11419" t="7196" r="26829"/>
          <a:stretch/>
        </p:blipFill>
        <p:spPr>
          <a:xfrm>
            <a:off x="5587200" y="506520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39" name="Picture 2"/>
          <p:cNvPicPr/>
          <p:nvPr/>
        </p:nvPicPr>
        <p:blipFill>
          <a:blip r:embed="rId6"/>
          <a:stretch/>
        </p:blipFill>
        <p:spPr>
          <a:xfrm>
            <a:off x="4605840" y="505296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40" name="Imagen 38"/>
          <p:cNvPicPr/>
          <p:nvPr/>
        </p:nvPicPr>
        <p:blipFill>
          <a:blip r:embed="rId7"/>
          <a:stretch/>
        </p:blipFill>
        <p:spPr>
          <a:xfrm>
            <a:off x="2629080" y="50590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1" name="Imagen 39"/>
          <p:cNvPicPr/>
          <p:nvPr/>
        </p:nvPicPr>
        <p:blipFill>
          <a:blip r:embed="rId8"/>
          <a:srcRect t="11982" b="9774"/>
          <a:stretch/>
        </p:blipFill>
        <p:spPr>
          <a:xfrm>
            <a:off x="3619080" y="50608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7D7E0A30-CAA7-B44B-90B7-B28E4A1420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2120" y="4869000"/>
            <a:ext cx="1771940" cy="18147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2"/>
          <p:cNvSpPr/>
          <p:nvPr/>
        </p:nvSpPr>
        <p:spPr>
          <a:xfrm>
            <a:off x="766800" y="891360"/>
            <a:ext cx="925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44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245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252" name="Picture 2"/>
          <p:cNvPicPr/>
          <p:nvPr/>
        </p:nvPicPr>
        <p:blipFill>
          <a:blip r:embed="rId4"/>
          <a:srcRect l="12360" t="51270" r="51356" b="27177"/>
          <a:stretch/>
        </p:blipFill>
        <p:spPr>
          <a:xfrm>
            <a:off x="2548080" y="4893480"/>
            <a:ext cx="3927240" cy="1222920"/>
          </a:xfrm>
          <a:prstGeom prst="rect">
            <a:avLst/>
          </a:prstGeom>
          <a:ln>
            <a:noFill/>
          </a:ln>
        </p:spPr>
      </p:pic>
      <p:sp>
        <p:nvSpPr>
          <p:cNvPr id="253" name="CustomShape 9"/>
          <p:cNvSpPr/>
          <p:nvPr/>
        </p:nvSpPr>
        <p:spPr>
          <a:xfrm>
            <a:off x="2262240" y="4832280"/>
            <a:ext cx="4284360" cy="1355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10"/>
          <p:cNvSpPr/>
          <p:nvPr/>
        </p:nvSpPr>
        <p:spPr>
          <a:xfrm>
            <a:off x="698400" y="5114520"/>
            <a:ext cx="126936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55" name="Picture 2"/>
          <p:cNvPicPr/>
          <p:nvPr/>
        </p:nvPicPr>
        <p:blipFill>
          <a:blip r:embed="rId4"/>
          <a:srcRect l="12360" t="32007" r="53001" b="54371"/>
          <a:stretch/>
        </p:blipFill>
        <p:spPr>
          <a:xfrm>
            <a:off x="2476440" y="3336840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256" name="CustomShape 11"/>
          <p:cNvSpPr/>
          <p:nvPr/>
        </p:nvSpPr>
        <p:spPr>
          <a:xfrm>
            <a:off x="2262240" y="3265560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12"/>
          <p:cNvSpPr/>
          <p:nvPr/>
        </p:nvSpPr>
        <p:spPr>
          <a:xfrm>
            <a:off x="2405160" y="41349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13"/>
          <p:cNvSpPr/>
          <p:nvPr/>
        </p:nvSpPr>
        <p:spPr>
          <a:xfrm>
            <a:off x="2455200" y="414720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59" name="CustomShape 14"/>
          <p:cNvSpPr/>
          <p:nvPr/>
        </p:nvSpPr>
        <p:spPr>
          <a:xfrm>
            <a:off x="1914120" y="334548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60" name="CustomShape 15"/>
          <p:cNvSpPr/>
          <p:nvPr/>
        </p:nvSpPr>
        <p:spPr>
          <a:xfrm>
            <a:off x="1931400" y="383688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61" name="CustomShape 16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2" name="Picture 4"/>
          <p:cNvPicPr/>
          <p:nvPr/>
        </p:nvPicPr>
        <p:blipFill>
          <a:blip r:embed="rId5"/>
          <a:srcRect l="11419" t="7196" r="26829"/>
          <a:stretch/>
        </p:blipFill>
        <p:spPr>
          <a:xfrm>
            <a:off x="5587200" y="35128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63" name="Picture 2"/>
          <p:cNvPicPr/>
          <p:nvPr/>
        </p:nvPicPr>
        <p:blipFill>
          <a:blip r:embed="rId6"/>
          <a:stretch/>
        </p:blipFill>
        <p:spPr>
          <a:xfrm>
            <a:off x="4605840" y="350100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64" name="Imagen 27"/>
          <p:cNvPicPr/>
          <p:nvPr/>
        </p:nvPicPr>
        <p:blipFill>
          <a:blip r:embed="rId7"/>
          <a:stretch/>
        </p:blipFill>
        <p:spPr>
          <a:xfrm>
            <a:off x="2629080" y="35071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5" name="Imagen 41"/>
          <p:cNvPicPr/>
          <p:nvPr/>
        </p:nvPicPr>
        <p:blipFill>
          <a:blip r:embed="rId8"/>
          <a:srcRect t="11982" b="9774"/>
          <a:stretch/>
        </p:blipFill>
        <p:spPr>
          <a:xfrm>
            <a:off x="3619080" y="35089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55D4654-D109-4144-98C8-CBDE2C91A3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2120" y="4869000"/>
            <a:ext cx="1771940" cy="18147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2"/>
          <p:cNvSpPr/>
          <p:nvPr/>
        </p:nvSpPr>
        <p:spPr>
          <a:xfrm>
            <a:off x="766800" y="891360"/>
            <a:ext cx="925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8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269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71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2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276" name="Picture 2"/>
          <p:cNvPicPr/>
          <p:nvPr/>
        </p:nvPicPr>
        <p:blipFill>
          <a:blip r:embed="rId4"/>
          <a:srcRect l="12360" t="51270" r="51356" b="27177"/>
          <a:stretch/>
        </p:blipFill>
        <p:spPr>
          <a:xfrm>
            <a:off x="2548080" y="4893480"/>
            <a:ext cx="3927240" cy="1222920"/>
          </a:xfrm>
          <a:prstGeom prst="rect">
            <a:avLst/>
          </a:prstGeom>
          <a:ln>
            <a:noFill/>
          </a:ln>
        </p:spPr>
      </p:pic>
      <p:sp>
        <p:nvSpPr>
          <p:cNvPr id="277" name="CustomShape 9"/>
          <p:cNvSpPr/>
          <p:nvPr/>
        </p:nvSpPr>
        <p:spPr>
          <a:xfrm>
            <a:off x="2262240" y="4832280"/>
            <a:ext cx="4284360" cy="1355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10"/>
          <p:cNvSpPr/>
          <p:nvPr/>
        </p:nvSpPr>
        <p:spPr>
          <a:xfrm>
            <a:off x="698400" y="5114520"/>
            <a:ext cx="126936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79" name="Picture 2"/>
          <p:cNvPicPr/>
          <p:nvPr/>
        </p:nvPicPr>
        <p:blipFill>
          <a:blip r:embed="rId4"/>
          <a:srcRect l="12360" t="32007" r="53001" b="54371"/>
          <a:stretch/>
        </p:blipFill>
        <p:spPr>
          <a:xfrm>
            <a:off x="2476440" y="3336840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280" name="CustomShape 11"/>
          <p:cNvSpPr/>
          <p:nvPr/>
        </p:nvSpPr>
        <p:spPr>
          <a:xfrm>
            <a:off x="2262240" y="3265560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12"/>
          <p:cNvSpPr/>
          <p:nvPr/>
        </p:nvSpPr>
        <p:spPr>
          <a:xfrm>
            <a:off x="2405160" y="41349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13"/>
          <p:cNvSpPr/>
          <p:nvPr/>
        </p:nvSpPr>
        <p:spPr>
          <a:xfrm>
            <a:off x="2455200" y="414720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83" name="CustomShape 14"/>
          <p:cNvSpPr/>
          <p:nvPr/>
        </p:nvSpPr>
        <p:spPr>
          <a:xfrm>
            <a:off x="1914120" y="334548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84" name="CustomShape 15"/>
          <p:cNvSpPr/>
          <p:nvPr/>
        </p:nvSpPr>
        <p:spPr>
          <a:xfrm>
            <a:off x="1931400" y="383688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85" name="CustomShape 16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6" name="CustomShape 17"/>
          <p:cNvSpPr/>
          <p:nvPr/>
        </p:nvSpPr>
        <p:spPr>
          <a:xfrm>
            <a:off x="6580440" y="2261160"/>
            <a:ext cx="855360" cy="34272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18"/>
          <p:cNvSpPr/>
          <p:nvPr/>
        </p:nvSpPr>
        <p:spPr>
          <a:xfrm>
            <a:off x="7419600" y="2971800"/>
            <a:ext cx="2452680" cy="2055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Now we can use regression to obtain an estimate (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beta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 of how much our response model explains our BOLD signal in our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voxel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88" name="Picture 4"/>
          <p:cNvPicPr/>
          <p:nvPr/>
        </p:nvPicPr>
        <p:blipFill>
          <a:blip r:embed="rId5"/>
          <a:srcRect l="11419" t="7196" r="26829"/>
          <a:stretch/>
        </p:blipFill>
        <p:spPr>
          <a:xfrm>
            <a:off x="5587200" y="35128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89" name="Picture 2"/>
          <p:cNvPicPr/>
          <p:nvPr/>
        </p:nvPicPr>
        <p:blipFill>
          <a:blip r:embed="rId6"/>
          <a:stretch/>
        </p:blipFill>
        <p:spPr>
          <a:xfrm>
            <a:off x="4605840" y="350100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90" name="Imagen 42"/>
          <p:cNvPicPr/>
          <p:nvPr/>
        </p:nvPicPr>
        <p:blipFill>
          <a:blip r:embed="rId7"/>
          <a:stretch/>
        </p:blipFill>
        <p:spPr>
          <a:xfrm>
            <a:off x="2629080" y="35071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1" name="Imagen 43"/>
          <p:cNvPicPr/>
          <p:nvPr/>
        </p:nvPicPr>
        <p:blipFill>
          <a:blip r:embed="rId8"/>
          <a:srcRect t="11982" b="9774"/>
          <a:stretch/>
        </p:blipFill>
        <p:spPr>
          <a:xfrm>
            <a:off x="3619080" y="35089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DE6A7B6-1C44-FD45-BE8E-5EE5DEE9EF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2120" y="5131410"/>
            <a:ext cx="1515720" cy="1552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2"/>
          <p:cNvSpPr/>
          <p:nvPr/>
        </p:nvSpPr>
        <p:spPr>
          <a:xfrm>
            <a:off x="766800" y="891360"/>
            <a:ext cx="925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94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295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97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8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302" name="Picture 2"/>
          <p:cNvPicPr/>
          <p:nvPr/>
        </p:nvPicPr>
        <p:blipFill>
          <a:blip r:embed="rId4"/>
          <a:srcRect l="12360" t="51270" r="51356" b="27177"/>
          <a:stretch/>
        </p:blipFill>
        <p:spPr>
          <a:xfrm>
            <a:off x="2548080" y="4893480"/>
            <a:ext cx="3927240" cy="1222920"/>
          </a:xfrm>
          <a:prstGeom prst="rect">
            <a:avLst/>
          </a:prstGeom>
          <a:ln>
            <a:noFill/>
          </a:ln>
        </p:spPr>
      </p:pic>
      <p:sp>
        <p:nvSpPr>
          <p:cNvPr id="303" name="CustomShape 9"/>
          <p:cNvSpPr/>
          <p:nvPr/>
        </p:nvSpPr>
        <p:spPr>
          <a:xfrm>
            <a:off x="2262240" y="4832280"/>
            <a:ext cx="4284360" cy="1355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10"/>
          <p:cNvSpPr/>
          <p:nvPr/>
        </p:nvSpPr>
        <p:spPr>
          <a:xfrm>
            <a:off x="698400" y="5114520"/>
            <a:ext cx="126936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05" name="Picture 2"/>
          <p:cNvPicPr/>
          <p:nvPr/>
        </p:nvPicPr>
        <p:blipFill>
          <a:blip r:embed="rId4"/>
          <a:srcRect l="12360" t="32007" r="53001" b="54371"/>
          <a:stretch/>
        </p:blipFill>
        <p:spPr>
          <a:xfrm>
            <a:off x="2476440" y="3336840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306" name="CustomShape 11"/>
          <p:cNvSpPr/>
          <p:nvPr/>
        </p:nvSpPr>
        <p:spPr>
          <a:xfrm>
            <a:off x="2262240" y="3265560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12"/>
          <p:cNvSpPr/>
          <p:nvPr/>
        </p:nvSpPr>
        <p:spPr>
          <a:xfrm>
            <a:off x="2405160" y="41349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13"/>
          <p:cNvSpPr/>
          <p:nvPr/>
        </p:nvSpPr>
        <p:spPr>
          <a:xfrm>
            <a:off x="2455200" y="414720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09" name="CustomShape 14"/>
          <p:cNvSpPr/>
          <p:nvPr/>
        </p:nvSpPr>
        <p:spPr>
          <a:xfrm>
            <a:off x="1914120" y="334548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10" name="CustomShape 15"/>
          <p:cNvSpPr/>
          <p:nvPr/>
        </p:nvSpPr>
        <p:spPr>
          <a:xfrm>
            <a:off x="1931400" y="383688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11" name="CustomShape 16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2" name="CustomShape 17"/>
          <p:cNvSpPr/>
          <p:nvPr/>
        </p:nvSpPr>
        <p:spPr>
          <a:xfrm>
            <a:off x="6580440" y="2261160"/>
            <a:ext cx="855360" cy="34272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3" name="Picture 4"/>
          <p:cNvPicPr/>
          <p:nvPr/>
        </p:nvPicPr>
        <p:blipFill>
          <a:blip r:embed="rId5"/>
          <a:stretch/>
        </p:blipFill>
        <p:spPr>
          <a:xfrm>
            <a:off x="7580160" y="3003480"/>
            <a:ext cx="1880640" cy="1864440"/>
          </a:xfrm>
          <a:prstGeom prst="rect">
            <a:avLst/>
          </a:prstGeom>
          <a:ln w="57240">
            <a:noFill/>
          </a:ln>
        </p:spPr>
      </p:pic>
      <p:sp>
        <p:nvSpPr>
          <p:cNvPr id="314" name="CustomShape 18"/>
          <p:cNvSpPr/>
          <p:nvPr/>
        </p:nvSpPr>
        <p:spPr>
          <a:xfrm>
            <a:off x="7277040" y="1670040"/>
            <a:ext cx="2452680" cy="135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run for every voxel, we will get one beta estimate per voxel, i.e., a beta map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15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5587200" y="35128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16" name="Picture 2"/>
          <p:cNvPicPr/>
          <p:nvPr/>
        </p:nvPicPr>
        <p:blipFill>
          <a:blip r:embed="rId7"/>
          <a:stretch/>
        </p:blipFill>
        <p:spPr>
          <a:xfrm>
            <a:off x="4605840" y="350100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17" name="Imagen 43"/>
          <p:cNvPicPr/>
          <p:nvPr/>
        </p:nvPicPr>
        <p:blipFill>
          <a:blip r:embed="rId8"/>
          <a:stretch/>
        </p:blipFill>
        <p:spPr>
          <a:xfrm>
            <a:off x="2629080" y="35071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8" name="Imagen 44"/>
          <p:cNvPicPr/>
          <p:nvPr/>
        </p:nvPicPr>
        <p:blipFill>
          <a:blip r:embed="rId9"/>
          <a:srcRect t="11982" b="9774"/>
          <a:stretch/>
        </p:blipFill>
        <p:spPr>
          <a:xfrm>
            <a:off x="3619080" y="35089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377434B-0E43-FD42-9FB0-E6E7946D46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2120" y="5131410"/>
            <a:ext cx="1515720" cy="1552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799FC7E-B0E7-4312-A8B1-33A2345B4F65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2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56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Recap of last week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1" name="Picture 6"/>
          <p:cNvPicPr/>
          <p:nvPr/>
        </p:nvPicPr>
        <p:blipFill>
          <a:blip r:embed="rId3"/>
          <a:srcRect l="7826" r="17889"/>
          <a:stretch/>
        </p:blipFill>
        <p:spPr>
          <a:xfrm>
            <a:off x="155520" y="757800"/>
            <a:ext cx="872280" cy="880920"/>
          </a:xfrm>
          <a:prstGeom prst="rect">
            <a:avLst/>
          </a:prstGeom>
          <a:ln>
            <a:noFill/>
          </a:ln>
        </p:spPr>
      </p:pic>
      <p:sp>
        <p:nvSpPr>
          <p:cNvPr id="62" name="CustomShape 7"/>
          <p:cNvSpPr/>
          <p:nvPr/>
        </p:nvSpPr>
        <p:spPr>
          <a:xfrm>
            <a:off x="644760" y="926640"/>
            <a:ext cx="180360" cy="27144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3" name="Imagen 3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1167120" y="95148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64" name="CustomShape 8"/>
          <p:cNvSpPr/>
          <p:nvPr/>
        </p:nvSpPr>
        <p:spPr>
          <a:xfrm>
            <a:off x="825840" y="926640"/>
            <a:ext cx="29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CustomShape 9"/>
          <p:cNvSpPr/>
          <p:nvPr/>
        </p:nvSpPr>
        <p:spPr>
          <a:xfrm>
            <a:off x="851040" y="1198800"/>
            <a:ext cx="290520" cy="129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6" name="Imagen 23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1517400" y="123048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67" name="Imagen 24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1897920" y="148644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68" name="Imagen 25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2274840" y="178812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69" name="Picture 4"/>
          <p:cNvPicPr/>
          <p:nvPr/>
        </p:nvPicPr>
        <p:blipFill>
          <a:blip r:embed="rId5"/>
          <a:stretch/>
        </p:blipFill>
        <p:spPr>
          <a:xfrm>
            <a:off x="2872080" y="1123200"/>
            <a:ext cx="2825640" cy="2801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70" name="CustomShape 10"/>
          <p:cNvSpPr/>
          <p:nvPr/>
        </p:nvSpPr>
        <p:spPr>
          <a:xfrm>
            <a:off x="5906880" y="3961800"/>
            <a:ext cx="2813040" cy="2658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Preprocessing: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Slice-time correction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Magnetic field distortions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Intensity inhomogeneities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Motion correction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Registration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Normalization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1" name="CustomShape 11"/>
          <p:cNvSpPr/>
          <p:nvPr/>
        </p:nvSpPr>
        <p:spPr>
          <a:xfrm>
            <a:off x="5906880" y="536760"/>
            <a:ext cx="4028400" cy="393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basics: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Scanner = magnet + RF transmitter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MRI relies on the magnetic properties of the tissue.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MR images are 3D “pictures” composed of voxels with one value per voxel.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Most common 3D files: NifTi (.nii) and compressed NifTi (nii.gz).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Spatial resolution depends on scanner strength.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2" name="CustomShape 12"/>
          <p:cNvSpPr/>
          <p:nvPr/>
        </p:nvSpPr>
        <p:spPr>
          <a:xfrm>
            <a:off x="644760" y="3737520"/>
            <a:ext cx="4590720" cy="221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Type of images: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can be roughly grouped into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and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images.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 images (usually one volume) have higher spatial resolution than functional images (usually several volumes).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 = time to collect one brain volume.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Runs = acquisition windows.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73" name="CustomShape 13"/>
          <p:cNvSpPr/>
          <p:nvPr/>
        </p:nvSpPr>
        <p:spPr>
          <a:xfrm>
            <a:off x="1350720" y="1859400"/>
            <a:ext cx="3233160" cy="66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  <a:ea typeface="DejaVu Sans"/>
              </a:rPr>
              <a:t>QUESTIONS?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2"/>
          <p:cNvSpPr/>
          <p:nvPr/>
        </p:nvSpPr>
        <p:spPr>
          <a:xfrm>
            <a:off x="766800" y="891360"/>
            <a:ext cx="925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21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322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24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5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329" name="Picture 2"/>
          <p:cNvPicPr/>
          <p:nvPr/>
        </p:nvPicPr>
        <p:blipFill>
          <a:blip r:embed="rId4"/>
          <a:srcRect l="12360" t="51270" r="51356" b="27177"/>
          <a:stretch/>
        </p:blipFill>
        <p:spPr>
          <a:xfrm>
            <a:off x="2548080" y="4893480"/>
            <a:ext cx="3927240" cy="1222920"/>
          </a:xfrm>
          <a:prstGeom prst="rect">
            <a:avLst/>
          </a:prstGeom>
          <a:ln>
            <a:noFill/>
          </a:ln>
        </p:spPr>
      </p:pic>
      <p:sp>
        <p:nvSpPr>
          <p:cNvPr id="330" name="CustomShape 9"/>
          <p:cNvSpPr/>
          <p:nvPr/>
        </p:nvSpPr>
        <p:spPr>
          <a:xfrm>
            <a:off x="2262240" y="4832280"/>
            <a:ext cx="4284360" cy="1355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10"/>
          <p:cNvSpPr/>
          <p:nvPr/>
        </p:nvSpPr>
        <p:spPr>
          <a:xfrm>
            <a:off x="698400" y="5114520"/>
            <a:ext cx="126936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32" name="Picture 2"/>
          <p:cNvPicPr/>
          <p:nvPr/>
        </p:nvPicPr>
        <p:blipFill>
          <a:blip r:embed="rId4"/>
          <a:srcRect l="12360" t="32007" r="53001" b="54371"/>
          <a:stretch/>
        </p:blipFill>
        <p:spPr>
          <a:xfrm>
            <a:off x="2476440" y="3336840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333" name="CustomShape 11"/>
          <p:cNvSpPr/>
          <p:nvPr/>
        </p:nvSpPr>
        <p:spPr>
          <a:xfrm>
            <a:off x="2262240" y="3265560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12"/>
          <p:cNvSpPr/>
          <p:nvPr/>
        </p:nvSpPr>
        <p:spPr>
          <a:xfrm>
            <a:off x="2405160" y="41349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13"/>
          <p:cNvSpPr/>
          <p:nvPr/>
        </p:nvSpPr>
        <p:spPr>
          <a:xfrm>
            <a:off x="2455200" y="414720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36" name="CustomShape 14"/>
          <p:cNvSpPr/>
          <p:nvPr/>
        </p:nvSpPr>
        <p:spPr>
          <a:xfrm>
            <a:off x="1914120" y="334548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37" name="CustomShape 15"/>
          <p:cNvSpPr/>
          <p:nvPr/>
        </p:nvSpPr>
        <p:spPr>
          <a:xfrm>
            <a:off x="1931400" y="383688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38" name="CustomShape 16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9" name="CustomShape 17"/>
          <p:cNvSpPr/>
          <p:nvPr/>
        </p:nvSpPr>
        <p:spPr>
          <a:xfrm>
            <a:off x="6580440" y="2261160"/>
            <a:ext cx="855360" cy="34272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0" name="Picture 4"/>
          <p:cNvPicPr/>
          <p:nvPr/>
        </p:nvPicPr>
        <p:blipFill>
          <a:blip r:embed="rId5"/>
          <a:stretch/>
        </p:blipFill>
        <p:spPr>
          <a:xfrm>
            <a:off x="7580160" y="3003480"/>
            <a:ext cx="1880640" cy="1864440"/>
          </a:xfrm>
          <a:prstGeom prst="rect">
            <a:avLst/>
          </a:prstGeom>
          <a:ln w="57240">
            <a:noFill/>
          </a:ln>
        </p:spPr>
      </p:pic>
      <p:sp>
        <p:nvSpPr>
          <p:cNvPr id="341" name="CustomShape 18"/>
          <p:cNvSpPr/>
          <p:nvPr/>
        </p:nvSpPr>
        <p:spPr>
          <a:xfrm>
            <a:off x="7231320" y="1527840"/>
            <a:ext cx="2452680" cy="135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QUESTION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: What would the value in each voxel of the beta map represent?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42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5587200" y="35128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43" name="Picture 2"/>
          <p:cNvPicPr/>
          <p:nvPr/>
        </p:nvPicPr>
        <p:blipFill>
          <a:blip r:embed="rId7"/>
          <a:stretch/>
        </p:blipFill>
        <p:spPr>
          <a:xfrm>
            <a:off x="4605840" y="350100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44" name="Imagen 43"/>
          <p:cNvPicPr/>
          <p:nvPr/>
        </p:nvPicPr>
        <p:blipFill>
          <a:blip r:embed="rId8"/>
          <a:stretch/>
        </p:blipFill>
        <p:spPr>
          <a:xfrm>
            <a:off x="2629080" y="35071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5" name="Imagen 44"/>
          <p:cNvPicPr/>
          <p:nvPr/>
        </p:nvPicPr>
        <p:blipFill>
          <a:blip r:embed="rId9"/>
          <a:srcRect t="11982" b="9774"/>
          <a:stretch/>
        </p:blipFill>
        <p:spPr>
          <a:xfrm>
            <a:off x="3619080" y="35089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F32558EF-E84A-DF46-BC5D-A72BBA4AD1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2120" y="5131410"/>
            <a:ext cx="1515720" cy="1552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2"/>
          <p:cNvSpPr/>
          <p:nvPr/>
        </p:nvSpPr>
        <p:spPr>
          <a:xfrm>
            <a:off x="766800" y="891360"/>
            <a:ext cx="8958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distinguish to DOGS FACES from ALPACAS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48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349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51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2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53" name="CustomShape 7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54" name="Picture 2"/>
          <p:cNvPicPr/>
          <p:nvPr/>
        </p:nvPicPr>
        <p:blipFill>
          <a:blip r:embed="rId4"/>
          <a:srcRect l="18117" t="32007" r="77996" b="54371"/>
          <a:stretch/>
        </p:blipFill>
        <p:spPr>
          <a:xfrm>
            <a:off x="2469960" y="4265640"/>
            <a:ext cx="1784160" cy="855360"/>
          </a:xfrm>
          <a:prstGeom prst="rect">
            <a:avLst/>
          </a:prstGeom>
          <a:ln>
            <a:noFill/>
          </a:ln>
        </p:spPr>
      </p:pic>
      <p:pic>
        <p:nvPicPr>
          <p:cNvPr id="355" name="Picture 2"/>
          <p:cNvPicPr/>
          <p:nvPr/>
        </p:nvPicPr>
        <p:blipFill>
          <a:blip r:embed="rId4"/>
          <a:srcRect l="18117" t="32007" r="77996" b="54371"/>
          <a:stretch/>
        </p:blipFill>
        <p:spPr>
          <a:xfrm>
            <a:off x="4410360" y="3408480"/>
            <a:ext cx="1641240" cy="855360"/>
          </a:xfrm>
          <a:prstGeom prst="rect">
            <a:avLst/>
          </a:prstGeom>
          <a:ln>
            <a:noFill/>
          </a:ln>
        </p:spPr>
      </p:pic>
      <p:pic>
        <p:nvPicPr>
          <p:cNvPr id="356" name="Picture 2"/>
          <p:cNvPicPr/>
          <p:nvPr/>
        </p:nvPicPr>
        <p:blipFill>
          <a:blip r:embed="rId4"/>
          <a:srcRect l="12360" t="32007" r="70262" b="54371"/>
          <a:stretch/>
        </p:blipFill>
        <p:spPr>
          <a:xfrm>
            <a:off x="2476800" y="3408480"/>
            <a:ext cx="1931760" cy="855360"/>
          </a:xfrm>
          <a:prstGeom prst="rect">
            <a:avLst/>
          </a:prstGeom>
          <a:ln>
            <a:noFill/>
          </a:ln>
        </p:spPr>
      </p:pic>
      <p:sp>
        <p:nvSpPr>
          <p:cNvPr id="357" name="CustomShape 8"/>
          <p:cNvSpPr/>
          <p:nvPr/>
        </p:nvSpPr>
        <p:spPr>
          <a:xfrm>
            <a:off x="2262600" y="3336840"/>
            <a:ext cx="4284360" cy="214128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9"/>
          <p:cNvSpPr/>
          <p:nvPr/>
        </p:nvSpPr>
        <p:spPr>
          <a:xfrm>
            <a:off x="2405520" y="42062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0"/>
          <p:cNvSpPr/>
          <p:nvPr/>
        </p:nvSpPr>
        <p:spPr>
          <a:xfrm>
            <a:off x="1914480" y="341712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60" name="CustomShape 11"/>
          <p:cNvSpPr/>
          <p:nvPr/>
        </p:nvSpPr>
        <p:spPr>
          <a:xfrm>
            <a:off x="1931760" y="390852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361" name="Picture 2"/>
          <p:cNvPicPr/>
          <p:nvPr/>
        </p:nvPicPr>
        <p:blipFill>
          <a:blip r:embed="rId4"/>
          <a:srcRect l="29015" t="32007" r="54608" b="54371"/>
          <a:stretch/>
        </p:blipFill>
        <p:spPr>
          <a:xfrm>
            <a:off x="4232160" y="4265640"/>
            <a:ext cx="1819440" cy="855360"/>
          </a:xfrm>
          <a:prstGeom prst="rect">
            <a:avLst/>
          </a:prstGeom>
          <a:ln>
            <a:noFill/>
          </a:ln>
        </p:spPr>
      </p:pic>
      <p:sp>
        <p:nvSpPr>
          <p:cNvPr id="362" name="CustomShape 12"/>
          <p:cNvSpPr/>
          <p:nvPr/>
        </p:nvSpPr>
        <p:spPr>
          <a:xfrm>
            <a:off x="2410200" y="50637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3"/>
          <p:cNvSpPr/>
          <p:nvPr/>
        </p:nvSpPr>
        <p:spPr>
          <a:xfrm>
            <a:off x="2437560" y="50990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64" name="CustomShape 14"/>
          <p:cNvSpPr/>
          <p:nvPr/>
        </p:nvSpPr>
        <p:spPr>
          <a:xfrm>
            <a:off x="6571440" y="3611160"/>
            <a:ext cx="12996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Regressor 1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65" name="CustomShape 15"/>
          <p:cNvSpPr/>
          <p:nvPr/>
        </p:nvSpPr>
        <p:spPr>
          <a:xfrm>
            <a:off x="6577200" y="4464000"/>
            <a:ext cx="12996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Regressor 2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366" name="Picture 4"/>
          <p:cNvPicPr/>
          <p:nvPr/>
        </p:nvPicPr>
        <p:blipFill>
          <a:blip r:embed="rId5"/>
          <a:srcRect l="11419" t="7196" r="26829"/>
          <a:stretch/>
        </p:blipFill>
        <p:spPr>
          <a:xfrm>
            <a:off x="5477400" y="445032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67" name="Picture 2"/>
          <p:cNvPicPr/>
          <p:nvPr/>
        </p:nvPicPr>
        <p:blipFill>
          <a:blip r:embed="rId6"/>
          <a:stretch/>
        </p:blipFill>
        <p:spPr>
          <a:xfrm>
            <a:off x="4496040" y="44380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68" name="Imagen 35"/>
          <p:cNvPicPr/>
          <p:nvPr/>
        </p:nvPicPr>
        <p:blipFill>
          <a:blip r:embed="rId7"/>
          <a:stretch/>
        </p:blipFill>
        <p:spPr>
          <a:xfrm>
            <a:off x="2629080" y="35794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9" name="Imagen 36"/>
          <p:cNvPicPr/>
          <p:nvPr/>
        </p:nvPicPr>
        <p:blipFill>
          <a:blip r:embed="rId8"/>
          <a:srcRect t="11982" b="9774"/>
          <a:stretch/>
        </p:blipFill>
        <p:spPr>
          <a:xfrm>
            <a:off x="3619080" y="35812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2"/>
          <p:cNvSpPr/>
          <p:nvPr/>
        </p:nvSpPr>
        <p:spPr>
          <a:xfrm>
            <a:off x="766800" y="891360"/>
            <a:ext cx="8958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distinguish to DOGS FACES from ALPACAS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72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373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75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6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77" name="CustomShape 7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78" name="Picture 2"/>
          <p:cNvPicPr/>
          <p:nvPr/>
        </p:nvPicPr>
        <p:blipFill>
          <a:blip r:embed="rId4"/>
          <a:srcRect l="18117" t="32007" r="77996" b="54371"/>
          <a:stretch/>
        </p:blipFill>
        <p:spPr>
          <a:xfrm>
            <a:off x="2469960" y="4265640"/>
            <a:ext cx="1784160" cy="855360"/>
          </a:xfrm>
          <a:prstGeom prst="rect">
            <a:avLst/>
          </a:prstGeom>
          <a:ln>
            <a:noFill/>
          </a:ln>
        </p:spPr>
      </p:pic>
      <p:pic>
        <p:nvPicPr>
          <p:cNvPr id="379" name="Picture 2"/>
          <p:cNvPicPr/>
          <p:nvPr/>
        </p:nvPicPr>
        <p:blipFill>
          <a:blip r:embed="rId4"/>
          <a:srcRect l="18117" t="32007" r="77996" b="54371"/>
          <a:stretch/>
        </p:blipFill>
        <p:spPr>
          <a:xfrm>
            <a:off x="4410360" y="3408480"/>
            <a:ext cx="1641240" cy="855360"/>
          </a:xfrm>
          <a:prstGeom prst="rect">
            <a:avLst/>
          </a:prstGeom>
          <a:ln>
            <a:noFill/>
          </a:ln>
        </p:spPr>
      </p:pic>
      <p:pic>
        <p:nvPicPr>
          <p:cNvPr id="380" name="Picture 2"/>
          <p:cNvPicPr/>
          <p:nvPr/>
        </p:nvPicPr>
        <p:blipFill>
          <a:blip r:embed="rId4"/>
          <a:srcRect l="12360" t="32007" r="70262" b="54371"/>
          <a:stretch/>
        </p:blipFill>
        <p:spPr>
          <a:xfrm>
            <a:off x="2476800" y="3408480"/>
            <a:ext cx="1931760" cy="855360"/>
          </a:xfrm>
          <a:prstGeom prst="rect">
            <a:avLst/>
          </a:prstGeom>
          <a:ln>
            <a:noFill/>
          </a:ln>
        </p:spPr>
      </p:pic>
      <p:sp>
        <p:nvSpPr>
          <p:cNvPr id="381" name="CustomShape 8"/>
          <p:cNvSpPr/>
          <p:nvPr/>
        </p:nvSpPr>
        <p:spPr>
          <a:xfrm>
            <a:off x="2262600" y="3336840"/>
            <a:ext cx="4284360" cy="214128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9"/>
          <p:cNvSpPr/>
          <p:nvPr/>
        </p:nvSpPr>
        <p:spPr>
          <a:xfrm>
            <a:off x="2405520" y="42062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10"/>
          <p:cNvSpPr/>
          <p:nvPr/>
        </p:nvSpPr>
        <p:spPr>
          <a:xfrm>
            <a:off x="1914480" y="341712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84" name="CustomShape 11"/>
          <p:cNvSpPr/>
          <p:nvPr/>
        </p:nvSpPr>
        <p:spPr>
          <a:xfrm>
            <a:off x="1931760" y="390852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385" name="Picture 2"/>
          <p:cNvPicPr/>
          <p:nvPr/>
        </p:nvPicPr>
        <p:blipFill>
          <a:blip r:embed="rId4"/>
          <a:srcRect l="29015" t="32007" r="54608" b="54371"/>
          <a:stretch/>
        </p:blipFill>
        <p:spPr>
          <a:xfrm>
            <a:off x="4232160" y="4265640"/>
            <a:ext cx="1819440" cy="855360"/>
          </a:xfrm>
          <a:prstGeom prst="rect">
            <a:avLst/>
          </a:prstGeom>
          <a:ln>
            <a:noFill/>
          </a:ln>
        </p:spPr>
      </p:pic>
      <p:sp>
        <p:nvSpPr>
          <p:cNvPr id="386" name="CustomShape 12"/>
          <p:cNvSpPr/>
          <p:nvPr/>
        </p:nvSpPr>
        <p:spPr>
          <a:xfrm>
            <a:off x="2410200" y="50637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13"/>
          <p:cNvSpPr/>
          <p:nvPr/>
        </p:nvSpPr>
        <p:spPr>
          <a:xfrm>
            <a:off x="2437560" y="50990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88" name="CustomShape 14"/>
          <p:cNvSpPr/>
          <p:nvPr/>
        </p:nvSpPr>
        <p:spPr>
          <a:xfrm>
            <a:off x="6749280" y="3907080"/>
            <a:ext cx="893880" cy="273600"/>
          </a:xfrm>
          <a:custGeom>
            <a:avLst/>
            <a:gdLst/>
            <a:ahLst/>
            <a:cxnLst/>
            <a:rect l="l" t="t" r="r" b="b"/>
            <a:pathLst>
              <a:path w="2486" h="763">
                <a:moveTo>
                  <a:pt x="0" y="190"/>
                </a:moveTo>
                <a:lnTo>
                  <a:pt x="1817" y="190"/>
                </a:lnTo>
                <a:lnTo>
                  <a:pt x="1817" y="0"/>
                </a:lnTo>
                <a:lnTo>
                  <a:pt x="2485" y="381"/>
                </a:lnTo>
                <a:lnTo>
                  <a:pt x="1817" y="762"/>
                </a:lnTo>
                <a:lnTo>
                  <a:pt x="1817" y="571"/>
                </a:lnTo>
                <a:lnTo>
                  <a:pt x="0" y="571"/>
                </a:lnTo>
                <a:lnTo>
                  <a:pt x="0" y="190"/>
                </a:lnTo>
              </a:path>
            </a:pathLst>
          </a:custGeom>
          <a:noFill/>
          <a:ln w="12600"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89" name="Picture 4"/>
          <p:cNvPicPr/>
          <p:nvPr/>
        </p:nvPicPr>
        <p:blipFill>
          <a:blip r:embed="rId5"/>
          <a:stretch/>
        </p:blipFill>
        <p:spPr>
          <a:xfrm>
            <a:off x="7974360" y="2804040"/>
            <a:ext cx="1472400" cy="1459800"/>
          </a:xfrm>
          <a:prstGeom prst="rect">
            <a:avLst/>
          </a:prstGeom>
          <a:ln w="57240">
            <a:noFill/>
          </a:ln>
        </p:spPr>
      </p:pic>
      <p:sp>
        <p:nvSpPr>
          <p:cNvPr id="390" name="CustomShape 15"/>
          <p:cNvSpPr/>
          <p:nvPr/>
        </p:nvSpPr>
        <p:spPr>
          <a:xfrm>
            <a:off x="7264440" y="1423080"/>
            <a:ext cx="2452680" cy="135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run for every voxel, we will get one beta estimate per voxel, i.e., a beta map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91" name="Picture 4"/>
          <p:cNvPicPr/>
          <p:nvPr/>
        </p:nvPicPr>
        <p:blipFill>
          <a:blip r:embed="rId5"/>
          <a:stretch/>
        </p:blipFill>
        <p:spPr>
          <a:xfrm>
            <a:off x="8021880" y="4368600"/>
            <a:ext cx="1472400" cy="1459800"/>
          </a:xfrm>
          <a:prstGeom prst="rect">
            <a:avLst/>
          </a:prstGeom>
          <a:ln w="57240">
            <a:noFill/>
          </a:ln>
        </p:spPr>
      </p:pic>
      <p:sp>
        <p:nvSpPr>
          <p:cNvPr id="392" name="CustomShape 16"/>
          <p:cNvSpPr/>
          <p:nvPr/>
        </p:nvSpPr>
        <p:spPr>
          <a:xfrm>
            <a:off x="6749280" y="4916520"/>
            <a:ext cx="893880" cy="273600"/>
          </a:xfrm>
          <a:custGeom>
            <a:avLst/>
            <a:gdLst/>
            <a:ahLst/>
            <a:cxnLst/>
            <a:rect l="l" t="t" r="r" b="b"/>
            <a:pathLst>
              <a:path w="2486" h="763">
                <a:moveTo>
                  <a:pt x="0" y="190"/>
                </a:moveTo>
                <a:lnTo>
                  <a:pt x="1817" y="190"/>
                </a:lnTo>
                <a:lnTo>
                  <a:pt x="1817" y="0"/>
                </a:lnTo>
                <a:lnTo>
                  <a:pt x="2485" y="381"/>
                </a:lnTo>
                <a:lnTo>
                  <a:pt x="1817" y="762"/>
                </a:lnTo>
                <a:lnTo>
                  <a:pt x="1817" y="571"/>
                </a:lnTo>
                <a:lnTo>
                  <a:pt x="0" y="571"/>
                </a:lnTo>
                <a:lnTo>
                  <a:pt x="0" y="190"/>
                </a:lnTo>
              </a:path>
            </a:pathLst>
          </a:custGeom>
          <a:noFill/>
          <a:ln w="12600"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3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5477400" y="445032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94" name="Picture 2"/>
          <p:cNvPicPr/>
          <p:nvPr/>
        </p:nvPicPr>
        <p:blipFill>
          <a:blip r:embed="rId7"/>
          <a:stretch/>
        </p:blipFill>
        <p:spPr>
          <a:xfrm>
            <a:off x="4496040" y="44380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95" name="Imagen 32"/>
          <p:cNvPicPr/>
          <p:nvPr/>
        </p:nvPicPr>
        <p:blipFill>
          <a:blip r:embed="rId8"/>
          <a:stretch/>
        </p:blipFill>
        <p:spPr>
          <a:xfrm>
            <a:off x="2629080" y="35794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6" name="Imagen 37"/>
          <p:cNvPicPr/>
          <p:nvPr/>
        </p:nvPicPr>
        <p:blipFill>
          <a:blip r:embed="rId9"/>
          <a:srcRect t="11982" b="9774"/>
          <a:stretch/>
        </p:blipFill>
        <p:spPr>
          <a:xfrm>
            <a:off x="3619080" y="35812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CustomShape 14">
            <a:extLst>
              <a:ext uri="{FF2B5EF4-FFF2-40B4-BE49-F238E27FC236}">
                <a16:creationId xmlns:a16="http://schemas.microsoft.com/office/drawing/2014/main" id="{E2D84902-5D7B-9747-B431-97DF68558A26}"/>
              </a:ext>
            </a:extLst>
          </p:cNvPr>
          <p:cNvSpPr/>
          <p:nvPr/>
        </p:nvSpPr>
        <p:spPr>
          <a:xfrm>
            <a:off x="6571440" y="3611160"/>
            <a:ext cx="12996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Regressor 1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0" name="CustomShape 15">
            <a:extLst>
              <a:ext uri="{FF2B5EF4-FFF2-40B4-BE49-F238E27FC236}">
                <a16:creationId xmlns:a16="http://schemas.microsoft.com/office/drawing/2014/main" id="{2B9F588F-5180-EB45-A8FD-FB32C39D38D3}"/>
              </a:ext>
            </a:extLst>
          </p:cNvPr>
          <p:cNvSpPr/>
          <p:nvPr/>
        </p:nvSpPr>
        <p:spPr>
          <a:xfrm>
            <a:off x="6577200" y="4464000"/>
            <a:ext cx="12996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Regressor 2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2"/>
          <p:cNvSpPr/>
          <p:nvPr/>
        </p:nvSpPr>
        <p:spPr>
          <a:xfrm>
            <a:off x="766800" y="891360"/>
            <a:ext cx="8958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distinguish to DOGS FACES from ALPACAS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99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400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02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3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404" name="CustomShape 7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05" name="Picture 2"/>
          <p:cNvPicPr/>
          <p:nvPr/>
        </p:nvPicPr>
        <p:blipFill>
          <a:blip r:embed="rId4"/>
          <a:srcRect l="18117" t="32007" r="77996" b="54371"/>
          <a:stretch/>
        </p:blipFill>
        <p:spPr>
          <a:xfrm>
            <a:off x="2469960" y="4265640"/>
            <a:ext cx="1784160" cy="855360"/>
          </a:xfrm>
          <a:prstGeom prst="rect">
            <a:avLst/>
          </a:prstGeom>
          <a:ln>
            <a:noFill/>
          </a:ln>
        </p:spPr>
      </p:pic>
      <p:pic>
        <p:nvPicPr>
          <p:cNvPr id="406" name="Picture 2"/>
          <p:cNvPicPr/>
          <p:nvPr/>
        </p:nvPicPr>
        <p:blipFill>
          <a:blip r:embed="rId4"/>
          <a:srcRect l="18117" t="32007" r="77996" b="54371"/>
          <a:stretch/>
        </p:blipFill>
        <p:spPr>
          <a:xfrm>
            <a:off x="4410360" y="3408480"/>
            <a:ext cx="1641240" cy="855360"/>
          </a:xfrm>
          <a:prstGeom prst="rect">
            <a:avLst/>
          </a:prstGeom>
          <a:ln>
            <a:noFill/>
          </a:ln>
        </p:spPr>
      </p:pic>
      <p:pic>
        <p:nvPicPr>
          <p:cNvPr id="407" name="Picture 2"/>
          <p:cNvPicPr/>
          <p:nvPr/>
        </p:nvPicPr>
        <p:blipFill>
          <a:blip r:embed="rId4"/>
          <a:srcRect l="12360" t="32007" r="70262" b="54371"/>
          <a:stretch/>
        </p:blipFill>
        <p:spPr>
          <a:xfrm>
            <a:off x="2476800" y="3408480"/>
            <a:ext cx="1931760" cy="855360"/>
          </a:xfrm>
          <a:prstGeom prst="rect">
            <a:avLst/>
          </a:prstGeom>
          <a:ln>
            <a:noFill/>
          </a:ln>
        </p:spPr>
      </p:pic>
      <p:sp>
        <p:nvSpPr>
          <p:cNvPr id="408" name="CustomShape 8"/>
          <p:cNvSpPr/>
          <p:nvPr/>
        </p:nvSpPr>
        <p:spPr>
          <a:xfrm>
            <a:off x="2262600" y="3336840"/>
            <a:ext cx="4284360" cy="214128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9"/>
          <p:cNvSpPr/>
          <p:nvPr/>
        </p:nvSpPr>
        <p:spPr>
          <a:xfrm>
            <a:off x="2405520" y="42062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0"/>
          <p:cNvSpPr/>
          <p:nvPr/>
        </p:nvSpPr>
        <p:spPr>
          <a:xfrm>
            <a:off x="1914480" y="341712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11" name="CustomShape 11"/>
          <p:cNvSpPr/>
          <p:nvPr/>
        </p:nvSpPr>
        <p:spPr>
          <a:xfrm>
            <a:off x="1931760" y="390852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412" name="Picture 2"/>
          <p:cNvPicPr/>
          <p:nvPr/>
        </p:nvPicPr>
        <p:blipFill>
          <a:blip r:embed="rId4"/>
          <a:srcRect l="29015" t="32007" r="54608" b="54371"/>
          <a:stretch/>
        </p:blipFill>
        <p:spPr>
          <a:xfrm>
            <a:off x="4232160" y="4265640"/>
            <a:ext cx="1819440" cy="855360"/>
          </a:xfrm>
          <a:prstGeom prst="rect">
            <a:avLst/>
          </a:prstGeom>
          <a:ln>
            <a:noFill/>
          </a:ln>
        </p:spPr>
      </p:pic>
      <p:sp>
        <p:nvSpPr>
          <p:cNvPr id="413" name="CustomShape 12"/>
          <p:cNvSpPr/>
          <p:nvPr/>
        </p:nvSpPr>
        <p:spPr>
          <a:xfrm>
            <a:off x="2410200" y="50637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13"/>
          <p:cNvSpPr/>
          <p:nvPr/>
        </p:nvSpPr>
        <p:spPr>
          <a:xfrm>
            <a:off x="2437560" y="50990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15" name="CustomShape 14"/>
          <p:cNvSpPr/>
          <p:nvPr/>
        </p:nvSpPr>
        <p:spPr>
          <a:xfrm>
            <a:off x="6749280" y="3907080"/>
            <a:ext cx="893880" cy="273600"/>
          </a:xfrm>
          <a:custGeom>
            <a:avLst/>
            <a:gdLst/>
            <a:ahLst/>
            <a:cxnLst/>
            <a:rect l="l" t="t" r="r" b="b"/>
            <a:pathLst>
              <a:path w="2486" h="763">
                <a:moveTo>
                  <a:pt x="0" y="190"/>
                </a:moveTo>
                <a:lnTo>
                  <a:pt x="1817" y="190"/>
                </a:lnTo>
                <a:lnTo>
                  <a:pt x="1817" y="0"/>
                </a:lnTo>
                <a:lnTo>
                  <a:pt x="2485" y="381"/>
                </a:lnTo>
                <a:lnTo>
                  <a:pt x="1817" y="762"/>
                </a:lnTo>
                <a:lnTo>
                  <a:pt x="1817" y="571"/>
                </a:lnTo>
                <a:lnTo>
                  <a:pt x="0" y="571"/>
                </a:lnTo>
                <a:lnTo>
                  <a:pt x="0" y="190"/>
                </a:lnTo>
              </a:path>
            </a:pathLst>
          </a:custGeom>
          <a:noFill/>
          <a:ln w="12600"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6" name="Picture 4"/>
          <p:cNvPicPr/>
          <p:nvPr/>
        </p:nvPicPr>
        <p:blipFill>
          <a:blip r:embed="rId5"/>
          <a:stretch/>
        </p:blipFill>
        <p:spPr>
          <a:xfrm>
            <a:off x="7974360" y="2804040"/>
            <a:ext cx="1472400" cy="1459800"/>
          </a:xfrm>
          <a:prstGeom prst="rect">
            <a:avLst/>
          </a:prstGeom>
          <a:ln w="57240">
            <a:noFill/>
          </a:ln>
        </p:spPr>
      </p:pic>
      <p:pic>
        <p:nvPicPr>
          <p:cNvPr id="417" name="Picture 4"/>
          <p:cNvPicPr/>
          <p:nvPr/>
        </p:nvPicPr>
        <p:blipFill>
          <a:blip r:embed="rId5"/>
          <a:stretch/>
        </p:blipFill>
        <p:spPr>
          <a:xfrm>
            <a:off x="8021880" y="4368600"/>
            <a:ext cx="1472400" cy="1459800"/>
          </a:xfrm>
          <a:prstGeom prst="rect">
            <a:avLst/>
          </a:prstGeom>
          <a:ln w="57240">
            <a:noFill/>
          </a:ln>
        </p:spPr>
      </p:pic>
      <p:sp>
        <p:nvSpPr>
          <p:cNvPr id="418" name="CustomShape 15"/>
          <p:cNvSpPr/>
          <p:nvPr/>
        </p:nvSpPr>
        <p:spPr>
          <a:xfrm>
            <a:off x="6749280" y="4916520"/>
            <a:ext cx="893880" cy="273600"/>
          </a:xfrm>
          <a:custGeom>
            <a:avLst/>
            <a:gdLst/>
            <a:ahLst/>
            <a:cxnLst/>
            <a:rect l="l" t="t" r="r" b="b"/>
            <a:pathLst>
              <a:path w="2486" h="763">
                <a:moveTo>
                  <a:pt x="0" y="190"/>
                </a:moveTo>
                <a:lnTo>
                  <a:pt x="1817" y="190"/>
                </a:lnTo>
                <a:lnTo>
                  <a:pt x="1817" y="0"/>
                </a:lnTo>
                <a:lnTo>
                  <a:pt x="2485" y="381"/>
                </a:lnTo>
                <a:lnTo>
                  <a:pt x="1817" y="762"/>
                </a:lnTo>
                <a:lnTo>
                  <a:pt x="1817" y="571"/>
                </a:lnTo>
                <a:lnTo>
                  <a:pt x="0" y="571"/>
                </a:lnTo>
                <a:lnTo>
                  <a:pt x="0" y="190"/>
                </a:lnTo>
              </a:path>
            </a:pathLst>
          </a:custGeom>
          <a:noFill/>
          <a:ln w="12600"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9" name="CustomShape 16"/>
          <p:cNvSpPr/>
          <p:nvPr/>
        </p:nvSpPr>
        <p:spPr>
          <a:xfrm>
            <a:off x="7231320" y="1378800"/>
            <a:ext cx="2452680" cy="135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QUESTION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: What would the value in each voxel of the beta map represent?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20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5477400" y="445032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421" name="Picture 2"/>
          <p:cNvPicPr/>
          <p:nvPr/>
        </p:nvPicPr>
        <p:blipFill>
          <a:blip r:embed="rId7"/>
          <a:stretch/>
        </p:blipFill>
        <p:spPr>
          <a:xfrm>
            <a:off x="4496040" y="44380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422" name="Imagen 34"/>
          <p:cNvPicPr/>
          <p:nvPr/>
        </p:nvPicPr>
        <p:blipFill>
          <a:blip r:embed="rId8"/>
          <a:stretch/>
        </p:blipFill>
        <p:spPr>
          <a:xfrm>
            <a:off x="2629080" y="35794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3" name="Imagen 37"/>
          <p:cNvPicPr/>
          <p:nvPr/>
        </p:nvPicPr>
        <p:blipFill>
          <a:blip r:embed="rId9"/>
          <a:srcRect t="11982" b="9774"/>
          <a:stretch/>
        </p:blipFill>
        <p:spPr>
          <a:xfrm>
            <a:off x="3619080" y="35812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CustomShape 14">
            <a:extLst>
              <a:ext uri="{FF2B5EF4-FFF2-40B4-BE49-F238E27FC236}">
                <a16:creationId xmlns:a16="http://schemas.microsoft.com/office/drawing/2014/main" id="{33097A02-C922-3142-B0A4-8BFC92E18CFB}"/>
              </a:ext>
            </a:extLst>
          </p:cNvPr>
          <p:cNvSpPr/>
          <p:nvPr/>
        </p:nvSpPr>
        <p:spPr>
          <a:xfrm>
            <a:off x="6571440" y="3611160"/>
            <a:ext cx="12996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Regressor 1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0" name="CustomShape 15">
            <a:extLst>
              <a:ext uri="{FF2B5EF4-FFF2-40B4-BE49-F238E27FC236}">
                <a16:creationId xmlns:a16="http://schemas.microsoft.com/office/drawing/2014/main" id="{067F54F5-EC7C-964C-9163-0E30AF5907C2}"/>
              </a:ext>
            </a:extLst>
          </p:cNvPr>
          <p:cNvSpPr/>
          <p:nvPr/>
        </p:nvSpPr>
        <p:spPr>
          <a:xfrm>
            <a:off x="6577200" y="4464000"/>
            <a:ext cx="12996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Regressor 2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1883520" y="2796480"/>
            <a:ext cx="4284360" cy="35701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2"/>
          <p:cNvSpPr/>
          <p:nvPr/>
        </p:nvSpPr>
        <p:spPr>
          <a:xfrm>
            <a:off x="766800" y="531360"/>
            <a:ext cx="8958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Another practical example. Can we find voxels that distinguish each CHARACTER?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427" name="Picture 4"/>
          <p:cNvPicPr/>
          <p:nvPr/>
        </p:nvPicPr>
        <p:blipFill>
          <a:blip r:embed="rId3"/>
          <a:stretch/>
        </p:blipFill>
        <p:spPr>
          <a:xfrm>
            <a:off x="8007840" y="2621160"/>
            <a:ext cx="976680" cy="1021320"/>
          </a:xfrm>
          <a:prstGeom prst="rect">
            <a:avLst/>
          </a:prstGeom>
          <a:ln w="57240">
            <a:noFill/>
          </a:ln>
        </p:spPr>
      </p:pic>
      <p:pic>
        <p:nvPicPr>
          <p:cNvPr id="428" name="Picture 4"/>
          <p:cNvPicPr/>
          <p:nvPr/>
        </p:nvPicPr>
        <p:blipFill>
          <a:blip r:embed="rId3"/>
          <a:stretch/>
        </p:blipFill>
        <p:spPr>
          <a:xfrm>
            <a:off x="8039160" y="3715560"/>
            <a:ext cx="976680" cy="1021320"/>
          </a:xfrm>
          <a:prstGeom prst="rect">
            <a:avLst/>
          </a:prstGeom>
          <a:ln w="57240">
            <a:noFill/>
          </a:ln>
        </p:spPr>
      </p:pic>
      <p:pic>
        <p:nvPicPr>
          <p:cNvPr id="429" name="Picture 2"/>
          <p:cNvPicPr/>
          <p:nvPr/>
        </p:nvPicPr>
        <p:blipFill>
          <a:blip r:embed="rId4"/>
          <a:srcRect l="18125" t="32018" r="78012" b="54388"/>
          <a:stretch/>
        </p:blipFill>
        <p:spPr>
          <a:xfrm>
            <a:off x="2180520" y="4647240"/>
            <a:ext cx="2712960" cy="855360"/>
          </a:xfrm>
          <a:prstGeom prst="rect">
            <a:avLst/>
          </a:prstGeom>
          <a:ln>
            <a:noFill/>
          </a:ln>
        </p:spPr>
      </p:pic>
      <p:pic>
        <p:nvPicPr>
          <p:cNvPr id="430" name="Picture 2"/>
          <p:cNvPicPr/>
          <p:nvPr/>
        </p:nvPicPr>
        <p:blipFill>
          <a:blip r:embed="rId4"/>
          <a:srcRect l="18125" t="32018" r="78012" b="54388"/>
          <a:stretch/>
        </p:blipFill>
        <p:spPr>
          <a:xfrm>
            <a:off x="3118680" y="3718440"/>
            <a:ext cx="2712960" cy="855360"/>
          </a:xfrm>
          <a:prstGeom prst="rect">
            <a:avLst/>
          </a:prstGeom>
          <a:ln>
            <a:noFill/>
          </a:ln>
        </p:spPr>
      </p:pic>
      <p:pic>
        <p:nvPicPr>
          <p:cNvPr id="431" name="Picture 2"/>
          <p:cNvPicPr/>
          <p:nvPr/>
        </p:nvPicPr>
        <p:blipFill>
          <a:blip r:embed="rId4"/>
          <a:srcRect l="18125" t="32018" r="78012" b="54388"/>
          <a:stretch/>
        </p:blipFill>
        <p:spPr>
          <a:xfrm>
            <a:off x="2180520" y="3718440"/>
            <a:ext cx="1784160" cy="855360"/>
          </a:xfrm>
          <a:prstGeom prst="rect">
            <a:avLst/>
          </a:prstGeom>
          <a:ln>
            <a:noFill/>
          </a:ln>
        </p:spPr>
      </p:pic>
      <p:pic>
        <p:nvPicPr>
          <p:cNvPr id="432" name="Picture 2"/>
          <p:cNvPicPr/>
          <p:nvPr/>
        </p:nvPicPr>
        <p:blipFill>
          <a:blip r:embed="rId4"/>
          <a:srcRect l="18125" t="32018" r="78012" b="54388"/>
          <a:stretch/>
        </p:blipFill>
        <p:spPr>
          <a:xfrm>
            <a:off x="2966400" y="2861280"/>
            <a:ext cx="2712960" cy="855360"/>
          </a:xfrm>
          <a:prstGeom prst="rect">
            <a:avLst/>
          </a:prstGeom>
          <a:ln>
            <a:noFill/>
          </a:ln>
        </p:spPr>
      </p:pic>
      <p:pic>
        <p:nvPicPr>
          <p:cNvPr id="433" name="Picture 2"/>
          <p:cNvPicPr/>
          <p:nvPr/>
        </p:nvPicPr>
        <p:blipFill>
          <a:blip r:embed="rId4"/>
          <a:srcRect l="12360" t="32018" r="79894" b="54388"/>
          <a:stretch/>
        </p:blipFill>
        <p:spPr>
          <a:xfrm>
            <a:off x="2104200" y="2861280"/>
            <a:ext cx="860040" cy="855360"/>
          </a:xfrm>
          <a:prstGeom prst="rect">
            <a:avLst/>
          </a:prstGeom>
          <a:ln>
            <a:noFill/>
          </a:ln>
        </p:spPr>
      </p:pic>
      <p:sp>
        <p:nvSpPr>
          <p:cNvPr id="434" name="CustomShape 4"/>
          <p:cNvSpPr/>
          <p:nvPr/>
        </p:nvSpPr>
        <p:spPr>
          <a:xfrm>
            <a:off x="1890000" y="136116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5" name="Picture 4"/>
          <p:cNvPicPr/>
          <p:nvPr/>
        </p:nvPicPr>
        <p:blipFill>
          <a:blip r:embed="rId5"/>
          <a:srcRect t="35545" r="89649"/>
          <a:stretch/>
        </p:blipFill>
        <p:spPr>
          <a:xfrm rot="16200000">
            <a:off x="3766320" y="-155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436" name="CustomShape 5"/>
          <p:cNvSpPr/>
          <p:nvPr/>
        </p:nvSpPr>
        <p:spPr>
          <a:xfrm>
            <a:off x="2032920" y="22305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6"/>
          <p:cNvSpPr/>
          <p:nvPr/>
        </p:nvSpPr>
        <p:spPr>
          <a:xfrm>
            <a:off x="2107800" y="221832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38" name="CustomShape 7"/>
          <p:cNvSpPr/>
          <p:nvPr/>
        </p:nvSpPr>
        <p:spPr>
          <a:xfrm>
            <a:off x="2032920" y="365940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8"/>
          <p:cNvSpPr/>
          <p:nvPr/>
        </p:nvSpPr>
        <p:spPr>
          <a:xfrm>
            <a:off x="1551960" y="292608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40" name="CustomShape 9"/>
          <p:cNvSpPr/>
          <p:nvPr/>
        </p:nvSpPr>
        <p:spPr>
          <a:xfrm>
            <a:off x="1569240" y="341748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41" name="CustomShape 10"/>
          <p:cNvSpPr/>
          <p:nvPr/>
        </p:nvSpPr>
        <p:spPr>
          <a:xfrm>
            <a:off x="781560" y="154008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42" name="CustomShape 11"/>
          <p:cNvSpPr/>
          <p:nvPr/>
        </p:nvSpPr>
        <p:spPr>
          <a:xfrm>
            <a:off x="781920" y="297216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43" name="CustomShape 12"/>
          <p:cNvSpPr/>
          <p:nvPr/>
        </p:nvSpPr>
        <p:spPr>
          <a:xfrm>
            <a:off x="6301800" y="306360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44" name="Picture 2"/>
          <p:cNvPicPr/>
          <p:nvPr/>
        </p:nvPicPr>
        <p:blipFill>
          <a:blip r:embed="rId4"/>
          <a:srcRect l="18125" t="32018" r="78012" b="54388"/>
          <a:stretch/>
        </p:blipFill>
        <p:spPr>
          <a:xfrm>
            <a:off x="2185200" y="5433120"/>
            <a:ext cx="3351240" cy="855360"/>
          </a:xfrm>
          <a:prstGeom prst="rect">
            <a:avLst/>
          </a:prstGeom>
          <a:ln>
            <a:noFill/>
          </a:ln>
        </p:spPr>
      </p:pic>
      <p:pic>
        <p:nvPicPr>
          <p:cNvPr id="445" name="Picture 2"/>
          <p:cNvPicPr/>
          <p:nvPr/>
        </p:nvPicPr>
        <p:blipFill>
          <a:blip r:embed="rId4"/>
          <a:srcRect l="18125" t="32018" r="78012" b="54388"/>
          <a:stretch/>
        </p:blipFill>
        <p:spPr>
          <a:xfrm>
            <a:off x="4042440" y="4647240"/>
            <a:ext cx="1641240" cy="855360"/>
          </a:xfrm>
          <a:prstGeom prst="rect">
            <a:avLst/>
          </a:prstGeom>
          <a:ln>
            <a:noFill/>
          </a:ln>
        </p:spPr>
      </p:pic>
      <p:pic>
        <p:nvPicPr>
          <p:cNvPr id="446" name="Picture 2"/>
          <p:cNvPicPr/>
          <p:nvPr/>
        </p:nvPicPr>
        <p:blipFill>
          <a:blip r:embed="rId4"/>
          <a:srcRect l="21336" t="32018" r="70279" b="54388"/>
          <a:stretch/>
        </p:blipFill>
        <p:spPr>
          <a:xfrm>
            <a:off x="3108960" y="3718440"/>
            <a:ext cx="931680" cy="855360"/>
          </a:xfrm>
          <a:prstGeom prst="rect">
            <a:avLst/>
          </a:prstGeom>
          <a:ln>
            <a:noFill/>
          </a:ln>
        </p:spPr>
      </p:pic>
      <p:pic>
        <p:nvPicPr>
          <p:cNvPr id="447" name="Picture 2"/>
          <p:cNvPicPr/>
          <p:nvPr/>
        </p:nvPicPr>
        <p:blipFill>
          <a:blip r:embed="rId4"/>
          <a:srcRect l="36674" t="32018" r="53017" b="54388"/>
          <a:stretch/>
        </p:blipFill>
        <p:spPr>
          <a:xfrm>
            <a:off x="4823640" y="5433120"/>
            <a:ext cx="1145880" cy="855360"/>
          </a:xfrm>
          <a:prstGeom prst="rect">
            <a:avLst/>
          </a:prstGeom>
          <a:ln>
            <a:noFill/>
          </a:ln>
        </p:spPr>
      </p:pic>
      <p:sp>
        <p:nvSpPr>
          <p:cNvPr id="448" name="CustomShape 13"/>
          <p:cNvSpPr/>
          <p:nvPr/>
        </p:nvSpPr>
        <p:spPr>
          <a:xfrm>
            <a:off x="6327360" y="39207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49" name="Picture 2"/>
          <p:cNvPicPr/>
          <p:nvPr/>
        </p:nvPicPr>
        <p:blipFill>
          <a:blip r:embed="rId4"/>
          <a:srcRect l="29024" t="32018" r="63272" b="54388"/>
          <a:stretch/>
        </p:blipFill>
        <p:spPr>
          <a:xfrm>
            <a:off x="3966480" y="4647240"/>
            <a:ext cx="855360" cy="855360"/>
          </a:xfrm>
          <a:prstGeom prst="rect">
            <a:avLst/>
          </a:prstGeom>
          <a:ln>
            <a:noFill/>
          </a:ln>
        </p:spPr>
      </p:pic>
      <p:sp>
        <p:nvSpPr>
          <p:cNvPr id="450" name="CustomShape 14"/>
          <p:cNvSpPr/>
          <p:nvPr/>
        </p:nvSpPr>
        <p:spPr>
          <a:xfrm>
            <a:off x="2037600" y="543312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15"/>
          <p:cNvSpPr/>
          <p:nvPr/>
        </p:nvSpPr>
        <p:spPr>
          <a:xfrm>
            <a:off x="2037600" y="621900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16"/>
          <p:cNvSpPr/>
          <p:nvPr/>
        </p:nvSpPr>
        <p:spPr>
          <a:xfrm>
            <a:off x="2037600" y="45165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17"/>
          <p:cNvSpPr/>
          <p:nvPr/>
        </p:nvSpPr>
        <p:spPr>
          <a:xfrm>
            <a:off x="6328800" y="490248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54" name="CustomShape 18"/>
          <p:cNvSpPr/>
          <p:nvPr/>
        </p:nvSpPr>
        <p:spPr>
          <a:xfrm>
            <a:off x="6328800" y="5688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Beta4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55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5199120" y="56710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456" name="Picture 2"/>
          <p:cNvPicPr/>
          <p:nvPr/>
        </p:nvPicPr>
        <p:blipFill>
          <a:blip r:embed="rId7"/>
          <a:stretch/>
        </p:blipFill>
        <p:spPr>
          <a:xfrm>
            <a:off x="4249080" y="484812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457" name="Imagen 34"/>
          <p:cNvPicPr/>
          <p:nvPr/>
        </p:nvPicPr>
        <p:blipFill>
          <a:blip r:embed="rId8"/>
          <a:stretch/>
        </p:blipFill>
        <p:spPr>
          <a:xfrm>
            <a:off x="2234160" y="30628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8" name="Imagen 37"/>
          <p:cNvPicPr/>
          <p:nvPr/>
        </p:nvPicPr>
        <p:blipFill>
          <a:blip r:embed="rId9"/>
          <a:srcRect t="11982" b="9774"/>
          <a:stretch/>
        </p:blipFill>
        <p:spPr>
          <a:xfrm>
            <a:off x="3243240" y="39337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9" name="CustomShape 19"/>
          <p:cNvSpPr/>
          <p:nvPr/>
        </p:nvSpPr>
        <p:spPr>
          <a:xfrm>
            <a:off x="6858000" y="1423080"/>
            <a:ext cx="2859120" cy="135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We can have a regressor and, therefore, a beta for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every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trial.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60" name="Picture 4"/>
          <p:cNvPicPr/>
          <p:nvPr/>
        </p:nvPicPr>
        <p:blipFill>
          <a:blip r:embed="rId3"/>
          <a:stretch/>
        </p:blipFill>
        <p:spPr>
          <a:xfrm>
            <a:off x="8044200" y="4650480"/>
            <a:ext cx="976680" cy="1021320"/>
          </a:xfrm>
          <a:prstGeom prst="rect">
            <a:avLst/>
          </a:prstGeom>
          <a:ln w="57240">
            <a:noFill/>
          </a:ln>
        </p:spPr>
      </p:pic>
      <p:pic>
        <p:nvPicPr>
          <p:cNvPr id="461" name="Picture 4"/>
          <p:cNvPicPr/>
          <p:nvPr/>
        </p:nvPicPr>
        <p:blipFill>
          <a:blip r:embed="rId3"/>
          <a:stretch/>
        </p:blipFill>
        <p:spPr>
          <a:xfrm>
            <a:off x="8075520" y="5744880"/>
            <a:ext cx="976680" cy="1021320"/>
          </a:xfrm>
          <a:prstGeom prst="rect">
            <a:avLst/>
          </a:prstGeom>
          <a:ln w="5724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766800" y="531360"/>
            <a:ext cx="8958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Different GLM (task) models. LSU is widely used for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univariate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analysis while LSA (or more complex models) are often used for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multivariate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analysis.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6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464" name="Group 3"/>
          <p:cNvGrpSpPr/>
          <p:nvPr/>
        </p:nvGrpSpPr>
        <p:grpSpPr>
          <a:xfrm>
            <a:off x="5486400" y="2682000"/>
            <a:ext cx="3728880" cy="2925720"/>
            <a:chOff x="5486400" y="2682000"/>
            <a:chExt cx="3728880" cy="2925720"/>
          </a:xfrm>
        </p:grpSpPr>
        <p:sp>
          <p:nvSpPr>
            <p:cNvPr id="465" name="CustomShape 4"/>
            <p:cNvSpPr/>
            <p:nvPr/>
          </p:nvSpPr>
          <p:spPr>
            <a:xfrm>
              <a:off x="5486400" y="2682000"/>
              <a:ext cx="3192120" cy="2925720"/>
            </a:xfrm>
            <a:prstGeom prst="rect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66" name="Picture 2"/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07800" y="4198680"/>
              <a:ext cx="20214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7" name="Picture 2"/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6406560" y="3437640"/>
              <a:ext cx="20214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8" name="Picture 2"/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07800" y="3437640"/>
              <a:ext cx="132912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9" name="Picture 2"/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6293160" y="2735280"/>
              <a:ext cx="2021400" cy="700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0" name="Picture 2"/>
            <p:cNvPicPr/>
            <p:nvPr/>
          </p:nvPicPr>
          <p:blipFill>
            <a:blip r:embed="rId3"/>
            <a:srcRect l="12360" t="32018" r="79894" b="54388"/>
            <a:stretch/>
          </p:blipFill>
          <p:spPr>
            <a:xfrm>
              <a:off x="5650920" y="2735280"/>
              <a:ext cx="640800" cy="700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471" name="CustomShape 5"/>
            <p:cNvSpPr/>
            <p:nvPr/>
          </p:nvSpPr>
          <p:spPr>
            <a:xfrm>
              <a:off x="5598000" y="338904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2" name="CustomShape 6"/>
            <p:cNvSpPr/>
            <p:nvPr/>
          </p:nvSpPr>
          <p:spPr>
            <a:xfrm>
              <a:off x="8617320" y="2900880"/>
              <a:ext cx="57780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Beta1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73" name="Picture 2"/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11400" y="4842720"/>
              <a:ext cx="24966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4" name="Picture 2"/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7095240" y="4198680"/>
              <a:ext cx="122256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5" name="Picture 2"/>
            <p:cNvPicPr/>
            <p:nvPr/>
          </p:nvPicPr>
          <p:blipFill>
            <a:blip r:embed="rId3"/>
            <a:srcRect l="21336" t="32018" r="70279" b="54388"/>
            <a:stretch/>
          </p:blipFill>
          <p:spPr>
            <a:xfrm>
              <a:off x="6399360" y="3437640"/>
              <a:ext cx="69408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6" name="Picture 2"/>
            <p:cNvPicPr/>
            <p:nvPr/>
          </p:nvPicPr>
          <p:blipFill>
            <a:blip r:embed="rId3"/>
            <a:srcRect l="36674" t="32018" r="53017" b="54388"/>
            <a:stretch/>
          </p:blipFill>
          <p:spPr>
            <a:xfrm>
              <a:off x="7677000" y="4842720"/>
              <a:ext cx="85356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77" name="CustomShape 7"/>
            <p:cNvSpPr/>
            <p:nvPr/>
          </p:nvSpPr>
          <p:spPr>
            <a:xfrm>
              <a:off x="8636760" y="3603240"/>
              <a:ext cx="57744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Beta2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78" name="Picture 2"/>
            <p:cNvPicPr/>
            <p:nvPr/>
          </p:nvPicPr>
          <p:blipFill>
            <a:blip r:embed="rId3"/>
            <a:srcRect l="29024" t="32018" r="63272" b="54388"/>
            <a:stretch/>
          </p:blipFill>
          <p:spPr>
            <a:xfrm>
              <a:off x="7038360" y="4198680"/>
              <a:ext cx="63720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79" name="CustomShape 8"/>
            <p:cNvSpPr/>
            <p:nvPr/>
          </p:nvSpPr>
          <p:spPr>
            <a:xfrm>
              <a:off x="5601240" y="484272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0" name="CustomShape 9"/>
            <p:cNvSpPr/>
            <p:nvPr/>
          </p:nvSpPr>
          <p:spPr>
            <a:xfrm>
              <a:off x="5601240" y="548676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1" name="CustomShape 10"/>
            <p:cNvSpPr/>
            <p:nvPr/>
          </p:nvSpPr>
          <p:spPr>
            <a:xfrm>
              <a:off x="5601240" y="409140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2" name="CustomShape 11"/>
            <p:cNvSpPr/>
            <p:nvPr/>
          </p:nvSpPr>
          <p:spPr>
            <a:xfrm>
              <a:off x="8637480" y="4407840"/>
              <a:ext cx="57780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Beta3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83" name="CustomShape 12"/>
            <p:cNvSpPr/>
            <p:nvPr/>
          </p:nvSpPr>
          <p:spPr>
            <a:xfrm>
              <a:off x="8637480" y="5052240"/>
              <a:ext cx="577800" cy="297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Beta4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84" name="Picture 4"/>
            <p:cNvPicPr/>
            <p:nvPr/>
          </p:nvPicPr>
          <p:blipFill>
            <a:blip r:embed="rId4"/>
            <a:srcRect l="11419" t="7196" r="26829"/>
            <a:stretch/>
          </p:blipFill>
          <p:spPr>
            <a:xfrm>
              <a:off x="7956720" y="5037840"/>
              <a:ext cx="325440" cy="38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5" name="Picture 2"/>
            <p:cNvPicPr/>
            <p:nvPr/>
          </p:nvPicPr>
          <p:blipFill>
            <a:blip r:embed="rId5"/>
            <a:stretch/>
          </p:blipFill>
          <p:spPr>
            <a:xfrm>
              <a:off x="7248960" y="4363200"/>
              <a:ext cx="325440" cy="38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6" name="Imagen 34"/>
            <p:cNvPicPr/>
            <p:nvPr/>
          </p:nvPicPr>
          <p:blipFill>
            <a:blip r:embed="rId6"/>
            <a:stretch/>
          </p:blipFill>
          <p:spPr>
            <a:xfrm>
              <a:off x="5774400" y="2900160"/>
              <a:ext cx="325800" cy="38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87" name="Imagen 37"/>
            <p:cNvPicPr/>
            <p:nvPr/>
          </p:nvPicPr>
          <p:blipFill>
            <a:blip r:embed="rId7"/>
            <a:srcRect t="11982" b="9774"/>
            <a:stretch/>
          </p:blipFill>
          <p:spPr>
            <a:xfrm>
              <a:off x="6499440" y="3614040"/>
              <a:ext cx="325440" cy="38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488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1442520" y="353448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489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2888280" y="276300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490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1447560" y="276300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491" name="CustomShape 13"/>
          <p:cNvSpPr/>
          <p:nvPr/>
        </p:nvSpPr>
        <p:spPr>
          <a:xfrm>
            <a:off x="1288080" y="269856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14"/>
          <p:cNvSpPr/>
          <p:nvPr/>
        </p:nvSpPr>
        <p:spPr>
          <a:xfrm>
            <a:off x="1394640" y="348120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3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2755440" y="3534480"/>
            <a:ext cx="1355760" cy="769680"/>
          </a:xfrm>
          <a:prstGeom prst="rect">
            <a:avLst/>
          </a:prstGeom>
          <a:ln>
            <a:noFill/>
          </a:ln>
        </p:spPr>
      </p:pic>
      <p:sp>
        <p:nvSpPr>
          <p:cNvPr id="494" name="CustomShape 15"/>
          <p:cNvSpPr/>
          <p:nvPr/>
        </p:nvSpPr>
        <p:spPr>
          <a:xfrm>
            <a:off x="1397880" y="425268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5" name="Imagen 34"/>
          <p:cNvPicPr/>
          <p:nvPr/>
        </p:nvPicPr>
        <p:blipFill>
          <a:blip r:embed="rId6"/>
          <a:stretch/>
        </p:blipFill>
        <p:spPr>
          <a:xfrm>
            <a:off x="1560960" y="291708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6" name="Imagen 37"/>
          <p:cNvPicPr/>
          <p:nvPr/>
        </p:nvPicPr>
        <p:blipFill>
          <a:blip r:embed="rId7"/>
          <a:srcRect t="11982" b="9774"/>
          <a:stretch/>
        </p:blipFill>
        <p:spPr>
          <a:xfrm>
            <a:off x="2298960" y="291852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7" name="Picture 4"/>
          <p:cNvPicPr/>
          <p:nvPr/>
        </p:nvPicPr>
        <p:blipFill>
          <a:blip r:embed="rId4"/>
          <a:srcRect l="11419" t="7196" r="26829"/>
          <a:stretch/>
        </p:blipFill>
        <p:spPr>
          <a:xfrm>
            <a:off x="3657600" y="368784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498" name="Picture 2"/>
          <p:cNvPicPr/>
          <p:nvPr/>
        </p:nvPicPr>
        <p:blipFill>
          <a:blip r:embed="rId5"/>
          <a:stretch/>
        </p:blipFill>
        <p:spPr>
          <a:xfrm>
            <a:off x="2926080" y="372384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499" name="CustomShape 16"/>
          <p:cNvSpPr/>
          <p:nvPr/>
        </p:nvSpPr>
        <p:spPr>
          <a:xfrm>
            <a:off x="2011680" y="1584720"/>
            <a:ext cx="1844640" cy="998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Least-Squares Unitary (LSU)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00" name="CustomShape 17"/>
          <p:cNvSpPr/>
          <p:nvPr/>
        </p:nvSpPr>
        <p:spPr>
          <a:xfrm>
            <a:off x="6293520" y="1536480"/>
            <a:ext cx="1569960" cy="998280"/>
          </a:xfrm>
          <a:prstGeom prst="rect">
            <a:avLst/>
          </a:prstGeom>
          <a:solidFill>
            <a:srgbClr val="F33DE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Least-Squares All (LSA)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01" name="CustomShape 18"/>
          <p:cNvSpPr/>
          <p:nvPr/>
        </p:nvSpPr>
        <p:spPr>
          <a:xfrm>
            <a:off x="3200400" y="6309360"/>
            <a:ext cx="6583320" cy="409680"/>
          </a:xfrm>
          <a:prstGeom prst="rect">
            <a:avLst/>
          </a:prstGeom>
          <a:solidFill>
            <a:srgbClr val="FFFFFF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There are also more complex models: Least-Squares Separate (LSS), LS-1, LS-2...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02" name="CustomShape 19"/>
          <p:cNvSpPr/>
          <p:nvPr/>
        </p:nvSpPr>
        <p:spPr>
          <a:xfrm>
            <a:off x="4436280" y="3687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03" name="CustomShape 20"/>
          <p:cNvSpPr/>
          <p:nvPr/>
        </p:nvSpPr>
        <p:spPr>
          <a:xfrm>
            <a:off x="4480560" y="295632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04" name="CustomShape 21"/>
          <p:cNvSpPr/>
          <p:nvPr/>
        </p:nvSpPr>
        <p:spPr>
          <a:xfrm>
            <a:off x="1418760" y="4421520"/>
            <a:ext cx="315288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“One beta per condition is estimated”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05" name="CustomShape 22"/>
          <p:cNvSpPr/>
          <p:nvPr/>
        </p:nvSpPr>
        <p:spPr>
          <a:xfrm>
            <a:off x="5486400" y="5699520"/>
            <a:ext cx="315288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“One beta per trials is estimated”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766800" y="739800"/>
            <a:ext cx="5176440" cy="4096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Interim recap.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-   fMRI sequences measure BOLD signal. 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Regression is the usual approach to analyze BOLD signal change.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We use the condition (or stimulus) time course to model BOLD time course in each voxel.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Regression will give us beta estimates for each voxel.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number (and meaning) of each beta estimates depends on the task model that we use.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507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508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230520" y="585936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509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76280" y="508788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510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235560" y="508788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511" name="CustomShape 3"/>
          <p:cNvSpPr/>
          <p:nvPr/>
        </p:nvSpPr>
        <p:spPr>
          <a:xfrm>
            <a:off x="6076080" y="502344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4"/>
          <p:cNvSpPr/>
          <p:nvPr/>
        </p:nvSpPr>
        <p:spPr>
          <a:xfrm>
            <a:off x="6182640" y="580608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3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543440" y="585936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514" name="Imagen 34"/>
          <p:cNvPicPr/>
          <p:nvPr/>
        </p:nvPicPr>
        <p:blipFill>
          <a:blip r:embed="rId4"/>
          <a:stretch/>
        </p:blipFill>
        <p:spPr>
          <a:xfrm>
            <a:off x="6348960" y="524196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5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7086960" y="524340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6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8445600" y="601272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517" name="Picture 2"/>
          <p:cNvPicPr/>
          <p:nvPr/>
        </p:nvPicPr>
        <p:blipFill>
          <a:blip r:embed="rId7"/>
          <a:stretch/>
        </p:blipFill>
        <p:spPr>
          <a:xfrm>
            <a:off x="7714080" y="604872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518" name="CustomShape 5"/>
          <p:cNvSpPr/>
          <p:nvPr/>
        </p:nvSpPr>
        <p:spPr>
          <a:xfrm>
            <a:off x="9224280" y="601272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19" name="CustomShape 6"/>
          <p:cNvSpPr/>
          <p:nvPr/>
        </p:nvSpPr>
        <p:spPr>
          <a:xfrm>
            <a:off x="9268560" y="528120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521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34040" y="203328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522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579800" y="126180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523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39080" y="126180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524" name="CustomShape 2"/>
          <p:cNvSpPr/>
          <p:nvPr/>
        </p:nvSpPr>
        <p:spPr>
          <a:xfrm>
            <a:off x="5979600" y="119736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3"/>
          <p:cNvSpPr/>
          <p:nvPr/>
        </p:nvSpPr>
        <p:spPr>
          <a:xfrm>
            <a:off x="6086160" y="198000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6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46960" y="203328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527" name="Imagen 34"/>
          <p:cNvPicPr/>
          <p:nvPr/>
        </p:nvPicPr>
        <p:blipFill>
          <a:blip r:embed="rId4"/>
          <a:stretch/>
        </p:blipFill>
        <p:spPr>
          <a:xfrm>
            <a:off x="6252480" y="141588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8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6990480" y="141732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9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49120" y="218664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530" name="Picture 2"/>
          <p:cNvPicPr/>
          <p:nvPr/>
        </p:nvPicPr>
        <p:blipFill>
          <a:blip r:embed="rId7"/>
          <a:stretch/>
        </p:blipFill>
        <p:spPr>
          <a:xfrm>
            <a:off x="7617600" y="222264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531" name="CustomShape 4"/>
          <p:cNvSpPr/>
          <p:nvPr/>
        </p:nvSpPr>
        <p:spPr>
          <a:xfrm>
            <a:off x="9127800" y="21866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2" name="CustomShape 5"/>
          <p:cNvSpPr/>
          <p:nvPr/>
        </p:nvSpPr>
        <p:spPr>
          <a:xfrm>
            <a:off x="9172080" y="145512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3" name="CustomShape 6"/>
          <p:cNvSpPr/>
          <p:nvPr/>
        </p:nvSpPr>
        <p:spPr>
          <a:xfrm>
            <a:off x="756360" y="882360"/>
            <a:ext cx="5176440" cy="3061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Back to theory.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We have seen that (task) regressors can be used to check if the time course of our variables correlates with signal change in the brain.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But the BOLD signal can also change with 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stuff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other than our variables.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We do not want our results to be driven by (confounded with) other 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stuff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34" name="Picture 6"/>
          <p:cNvPicPr/>
          <p:nvPr/>
        </p:nvPicPr>
        <p:blipFill>
          <a:blip r:embed="rId8"/>
          <a:srcRect l="13228" r="11005" b="48772"/>
          <a:stretch/>
        </p:blipFill>
        <p:spPr>
          <a:xfrm>
            <a:off x="5179320" y="477756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535" name="CustomShape 7"/>
          <p:cNvSpPr/>
          <p:nvPr/>
        </p:nvSpPr>
        <p:spPr>
          <a:xfrm>
            <a:off x="5864760" y="567000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8"/>
          <p:cNvSpPr/>
          <p:nvPr/>
        </p:nvSpPr>
        <p:spPr>
          <a:xfrm>
            <a:off x="5791680" y="574056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37" name="CustomShape 9"/>
          <p:cNvSpPr/>
          <p:nvPr/>
        </p:nvSpPr>
        <p:spPr>
          <a:xfrm>
            <a:off x="6562080" y="577440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38" name="Line 10"/>
          <p:cNvSpPr/>
          <p:nvPr/>
        </p:nvSpPr>
        <p:spPr>
          <a:xfrm flipV="1">
            <a:off x="6840000" y="56120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Line 11"/>
          <p:cNvSpPr/>
          <p:nvPr/>
        </p:nvSpPr>
        <p:spPr>
          <a:xfrm>
            <a:off x="6105960" y="55515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12"/>
          <p:cNvSpPr/>
          <p:nvPr/>
        </p:nvSpPr>
        <p:spPr>
          <a:xfrm>
            <a:off x="7927200" y="394452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stuff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41" name="CustomShape 13"/>
          <p:cNvSpPr/>
          <p:nvPr/>
        </p:nvSpPr>
        <p:spPr>
          <a:xfrm flipH="1">
            <a:off x="8191440" y="4211280"/>
            <a:ext cx="119520" cy="9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543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34040" y="203328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544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579800" y="126180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545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39080" y="126180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546" name="CustomShape 2"/>
          <p:cNvSpPr/>
          <p:nvPr/>
        </p:nvSpPr>
        <p:spPr>
          <a:xfrm>
            <a:off x="5979600" y="119736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CustomShape 3"/>
          <p:cNvSpPr/>
          <p:nvPr/>
        </p:nvSpPr>
        <p:spPr>
          <a:xfrm>
            <a:off x="6086160" y="198000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8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46960" y="203328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549" name="Imagen 34"/>
          <p:cNvPicPr/>
          <p:nvPr/>
        </p:nvPicPr>
        <p:blipFill>
          <a:blip r:embed="rId4"/>
          <a:stretch/>
        </p:blipFill>
        <p:spPr>
          <a:xfrm>
            <a:off x="6252480" y="141588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0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6990480" y="141732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1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49120" y="218664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552" name="Picture 2"/>
          <p:cNvPicPr/>
          <p:nvPr/>
        </p:nvPicPr>
        <p:blipFill>
          <a:blip r:embed="rId7"/>
          <a:stretch/>
        </p:blipFill>
        <p:spPr>
          <a:xfrm>
            <a:off x="7617600" y="222264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553" name="CustomShape 4"/>
          <p:cNvSpPr/>
          <p:nvPr/>
        </p:nvSpPr>
        <p:spPr>
          <a:xfrm>
            <a:off x="9127800" y="21866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54" name="CustomShape 5"/>
          <p:cNvSpPr/>
          <p:nvPr/>
        </p:nvSpPr>
        <p:spPr>
          <a:xfrm>
            <a:off x="9172080" y="145512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55" name="CustomShape 6"/>
          <p:cNvSpPr/>
          <p:nvPr/>
        </p:nvSpPr>
        <p:spPr>
          <a:xfrm>
            <a:off x="756360" y="882360"/>
            <a:ext cx="5176440" cy="2786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Back to theory.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We have seen that (task) regressors can be used to check if the time course of our variables correlates with signal change in the brain.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But the BOLD signal can also change with 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stuff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other than our variables.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Enter: Nuisance/confound regressors.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56" name="Picture 6"/>
          <p:cNvPicPr/>
          <p:nvPr/>
        </p:nvPicPr>
        <p:blipFill>
          <a:blip r:embed="rId8"/>
          <a:srcRect l="13228" r="11005" b="48772"/>
          <a:stretch/>
        </p:blipFill>
        <p:spPr>
          <a:xfrm>
            <a:off x="5179320" y="477756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557" name="CustomShape 7"/>
          <p:cNvSpPr/>
          <p:nvPr/>
        </p:nvSpPr>
        <p:spPr>
          <a:xfrm>
            <a:off x="5864760" y="567000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CustomShape 8"/>
          <p:cNvSpPr/>
          <p:nvPr/>
        </p:nvSpPr>
        <p:spPr>
          <a:xfrm>
            <a:off x="5791680" y="574056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59" name="CustomShape 9"/>
          <p:cNvSpPr/>
          <p:nvPr/>
        </p:nvSpPr>
        <p:spPr>
          <a:xfrm>
            <a:off x="6562080" y="577440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60" name="Line 10"/>
          <p:cNvSpPr/>
          <p:nvPr/>
        </p:nvSpPr>
        <p:spPr>
          <a:xfrm flipV="1">
            <a:off x="6840000" y="56120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Line 11"/>
          <p:cNvSpPr/>
          <p:nvPr/>
        </p:nvSpPr>
        <p:spPr>
          <a:xfrm>
            <a:off x="6105960" y="55515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12"/>
          <p:cNvSpPr/>
          <p:nvPr/>
        </p:nvSpPr>
        <p:spPr>
          <a:xfrm>
            <a:off x="7927200" y="394452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stuff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63" name="CustomShape 13"/>
          <p:cNvSpPr/>
          <p:nvPr/>
        </p:nvSpPr>
        <p:spPr>
          <a:xfrm flipH="1">
            <a:off x="8191440" y="4211280"/>
            <a:ext cx="119520" cy="9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65" name="CustomShape 2"/>
          <p:cNvSpPr/>
          <p:nvPr/>
        </p:nvSpPr>
        <p:spPr>
          <a:xfrm>
            <a:off x="756360" y="882360"/>
            <a:ext cx="5176440" cy="1258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Nuisance regressors.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What can affect signal 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change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in a given voxel?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66" name="Picture 4"/>
          <p:cNvPicPr/>
          <p:nvPr/>
        </p:nvPicPr>
        <p:blipFill>
          <a:blip r:embed="rId3"/>
          <a:stretch/>
        </p:blipFill>
        <p:spPr>
          <a:xfrm>
            <a:off x="6545520" y="2223000"/>
            <a:ext cx="2646720" cy="2412000"/>
          </a:xfrm>
          <a:prstGeom prst="rect">
            <a:avLst/>
          </a:prstGeom>
          <a:ln w="57240">
            <a:noFill/>
          </a:ln>
        </p:spPr>
      </p:pic>
      <p:sp>
        <p:nvSpPr>
          <p:cNvPr id="567" name="CustomShape 3"/>
          <p:cNvSpPr/>
          <p:nvPr/>
        </p:nvSpPr>
        <p:spPr>
          <a:xfrm>
            <a:off x="978120" y="2284200"/>
            <a:ext cx="350856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Head motion.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Breathing.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Heart rate.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Scanner drift.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…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6D9B906-E3D5-4257-BB80-D7CC6BEF5044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Recap of last week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76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0" name="Picture 6"/>
          <p:cNvPicPr/>
          <p:nvPr/>
        </p:nvPicPr>
        <p:blipFill>
          <a:blip r:embed="rId3"/>
          <a:srcRect l="7826" r="17889"/>
          <a:stretch/>
        </p:blipFill>
        <p:spPr>
          <a:xfrm>
            <a:off x="155520" y="757800"/>
            <a:ext cx="872280" cy="880920"/>
          </a:xfrm>
          <a:prstGeom prst="rect">
            <a:avLst/>
          </a:prstGeom>
          <a:ln>
            <a:noFill/>
          </a:ln>
        </p:spPr>
      </p:pic>
      <p:sp>
        <p:nvSpPr>
          <p:cNvPr id="81" name="CustomShape 7"/>
          <p:cNvSpPr/>
          <p:nvPr/>
        </p:nvSpPr>
        <p:spPr>
          <a:xfrm>
            <a:off x="644760" y="926640"/>
            <a:ext cx="180360" cy="27144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2" name="Imagen 3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1167120" y="95148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83" name="CustomShape 8"/>
          <p:cNvSpPr/>
          <p:nvPr/>
        </p:nvSpPr>
        <p:spPr>
          <a:xfrm>
            <a:off x="825840" y="926640"/>
            <a:ext cx="29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9"/>
          <p:cNvSpPr/>
          <p:nvPr/>
        </p:nvSpPr>
        <p:spPr>
          <a:xfrm>
            <a:off x="851040" y="1198800"/>
            <a:ext cx="290520" cy="129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5" name="Imagen 23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1517400" y="123048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86" name="Imagen 24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1897920" y="148644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87" name="Imagen 25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2274840" y="178812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88" name="Picture 4"/>
          <p:cNvPicPr/>
          <p:nvPr/>
        </p:nvPicPr>
        <p:blipFill>
          <a:blip r:embed="rId5"/>
          <a:stretch/>
        </p:blipFill>
        <p:spPr>
          <a:xfrm>
            <a:off x="2872080" y="1123200"/>
            <a:ext cx="2825640" cy="2801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89" name="CustomShape 10"/>
          <p:cNvSpPr/>
          <p:nvPr/>
        </p:nvSpPr>
        <p:spPr>
          <a:xfrm>
            <a:off x="5912640" y="951480"/>
            <a:ext cx="3745440" cy="22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are a collection of voxels (3D matrix) with a value (a number) in each cell.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 value represents a different thing for anatomical and functional images. 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65" name="CustomShape 2"/>
          <p:cNvSpPr/>
          <p:nvPr/>
        </p:nvSpPr>
        <p:spPr>
          <a:xfrm>
            <a:off x="756360" y="882360"/>
            <a:ext cx="5176440" cy="1258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Nuisance regressors.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What can affect signal 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change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in a given voxel?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66" name="Picture 4"/>
          <p:cNvPicPr/>
          <p:nvPr/>
        </p:nvPicPr>
        <p:blipFill>
          <a:blip r:embed="rId3"/>
          <a:stretch/>
        </p:blipFill>
        <p:spPr>
          <a:xfrm>
            <a:off x="6545520" y="2223000"/>
            <a:ext cx="2646720" cy="2412000"/>
          </a:xfrm>
          <a:prstGeom prst="rect">
            <a:avLst/>
          </a:prstGeom>
          <a:ln w="57240">
            <a:noFill/>
          </a:ln>
        </p:spPr>
      </p:pic>
      <p:sp>
        <p:nvSpPr>
          <p:cNvPr id="567" name="CustomShape 3"/>
          <p:cNvSpPr/>
          <p:nvPr/>
        </p:nvSpPr>
        <p:spPr>
          <a:xfrm>
            <a:off x="978120" y="2284200"/>
            <a:ext cx="350856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Head motion.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Breathing.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Heart rate.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Scanner drift.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…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FC96E200-291A-7441-BDA7-28E1C58690A1}"/>
              </a:ext>
            </a:extLst>
          </p:cNvPr>
          <p:cNvSpPr/>
          <p:nvPr/>
        </p:nvSpPr>
        <p:spPr>
          <a:xfrm>
            <a:off x="978120" y="4163400"/>
            <a:ext cx="4730702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Arial"/>
              </a:rPr>
              <a:t>What should nuisance regressor look like?</a:t>
            </a:r>
          </a:p>
          <a:p>
            <a:pPr>
              <a:lnSpc>
                <a:spcPct val="100000"/>
              </a:lnSpc>
            </a:pPr>
            <a:endParaRPr lang="en-US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latin typeface="Arial"/>
              </a:rPr>
              <a:t>One </a:t>
            </a:r>
            <a:r>
              <a:rPr lang="en-US" b="1" spc="-1" dirty="0">
                <a:latin typeface="Arial"/>
              </a:rPr>
              <a:t>value</a:t>
            </a:r>
            <a:r>
              <a:rPr lang="en-US" spc="-1" dirty="0">
                <a:latin typeface="Arial"/>
              </a:rPr>
              <a:t> per each </a:t>
            </a:r>
            <a:r>
              <a:rPr lang="en-US" b="1" spc="-1" dirty="0">
                <a:latin typeface="Arial"/>
              </a:rPr>
              <a:t>datapoint</a:t>
            </a:r>
            <a:r>
              <a:rPr lang="en-US" spc="-1" dirty="0">
                <a:latin typeface="Arial"/>
              </a:rPr>
              <a:t> in our data.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79839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69" name="CustomShape 2"/>
          <p:cNvSpPr/>
          <p:nvPr/>
        </p:nvSpPr>
        <p:spPr>
          <a:xfrm>
            <a:off x="756360" y="820575"/>
            <a:ext cx="5788800" cy="1401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Nuisance regressors.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Some measures that we get 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for free...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570" name="Imagen 569"/>
          <p:cNvPicPr/>
          <p:nvPr/>
        </p:nvPicPr>
        <p:blipFill>
          <a:blip r:embed="rId3"/>
          <a:stretch/>
        </p:blipFill>
        <p:spPr>
          <a:xfrm>
            <a:off x="2468880" y="2075760"/>
            <a:ext cx="6949440" cy="4416480"/>
          </a:xfrm>
          <a:prstGeom prst="rect">
            <a:avLst/>
          </a:prstGeom>
          <a:ln>
            <a:noFill/>
          </a:ln>
        </p:spPr>
      </p:pic>
      <p:sp>
        <p:nvSpPr>
          <p:cNvPr id="571" name="CustomShape 3"/>
          <p:cNvSpPr/>
          <p:nvPr/>
        </p:nvSpPr>
        <p:spPr>
          <a:xfrm>
            <a:off x="2482560" y="6400800"/>
            <a:ext cx="702720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3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from data_fmri-analysis_intro/process-specific/preproc_data/fmriprep/sub-009.html</a:t>
            </a:r>
            <a:endParaRPr lang="en-US" sz="1300" b="0" i="1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73" name="CustomShape 2"/>
          <p:cNvSpPr/>
          <p:nvPr/>
        </p:nvSpPr>
        <p:spPr>
          <a:xfrm>
            <a:off x="756360" y="882360"/>
            <a:ext cx="5788800" cy="1401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Nuisance regressors.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we can identify the time course of each factor that we believe can influence our signal change, we can add them in our model.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74" name="Picture 4"/>
          <p:cNvPicPr/>
          <p:nvPr/>
        </p:nvPicPr>
        <p:blipFill>
          <a:blip r:embed="rId3"/>
          <a:stretch/>
        </p:blipFill>
        <p:spPr>
          <a:xfrm>
            <a:off x="8229600" y="2286000"/>
            <a:ext cx="986400" cy="976320"/>
          </a:xfrm>
          <a:prstGeom prst="rect">
            <a:avLst/>
          </a:prstGeom>
          <a:ln w="57240">
            <a:noFill/>
          </a:ln>
        </p:spPr>
      </p:pic>
      <p:pic>
        <p:nvPicPr>
          <p:cNvPr id="575" name="Picture 4"/>
          <p:cNvPicPr/>
          <p:nvPr/>
        </p:nvPicPr>
        <p:blipFill>
          <a:blip r:embed="rId3"/>
          <a:stretch/>
        </p:blipFill>
        <p:spPr>
          <a:xfrm>
            <a:off x="8229600" y="3034080"/>
            <a:ext cx="986400" cy="976320"/>
          </a:xfrm>
          <a:prstGeom prst="rect">
            <a:avLst/>
          </a:prstGeom>
          <a:ln w="57240">
            <a:noFill/>
          </a:ln>
        </p:spPr>
      </p:pic>
      <p:pic>
        <p:nvPicPr>
          <p:cNvPr id="576" name="Picture 4"/>
          <p:cNvPicPr/>
          <p:nvPr/>
        </p:nvPicPr>
        <p:blipFill>
          <a:blip r:embed="rId3"/>
          <a:stretch/>
        </p:blipFill>
        <p:spPr>
          <a:xfrm>
            <a:off x="8229600" y="3776400"/>
            <a:ext cx="986400" cy="976320"/>
          </a:xfrm>
          <a:prstGeom prst="rect">
            <a:avLst/>
          </a:prstGeom>
          <a:ln w="57240">
            <a:noFill/>
          </a:ln>
        </p:spPr>
      </p:pic>
      <p:pic>
        <p:nvPicPr>
          <p:cNvPr id="577" name="Picture 4"/>
          <p:cNvPicPr/>
          <p:nvPr/>
        </p:nvPicPr>
        <p:blipFill>
          <a:blip r:embed="rId3"/>
          <a:stretch/>
        </p:blipFill>
        <p:spPr>
          <a:xfrm>
            <a:off x="8229600" y="4541400"/>
            <a:ext cx="986400" cy="976320"/>
          </a:xfrm>
          <a:prstGeom prst="rect">
            <a:avLst/>
          </a:prstGeom>
          <a:ln w="57240">
            <a:noFill/>
          </a:ln>
        </p:spPr>
      </p:pic>
      <p:pic>
        <p:nvPicPr>
          <p:cNvPr id="578" name="Picture 4"/>
          <p:cNvPicPr/>
          <p:nvPr/>
        </p:nvPicPr>
        <p:blipFill>
          <a:blip r:embed="rId3"/>
          <a:stretch/>
        </p:blipFill>
        <p:spPr>
          <a:xfrm>
            <a:off x="8229600" y="5259960"/>
            <a:ext cx="986400" cy="976320"/>
          </a:xfrm>
          <a:prstGeom prst="rect">
            <a:avLst/>
          </a:prstGeom>
          <a:ln w="57240">
            <a:noFill/>
          </a:ln>
        </p:spPr>
      </p:pic>
      <p:pic>
        <p:nvPicPr>
          <p:cNvPr id="579" name="Imagen 578"/>
          <p:cNvPicPr/>
          <p:nvPr/>
        </p:nvPicPr>
        <p:blipFill>
          <a:blip r:embed="rId4"/>
          <a:stretch/>
        </p:blipFill>
        <p:spPr>
          <a:xfrm>
            <a:off x="792720" y="2382480"/>
            <a:ext cx="6979680" cy="374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81" name="CustomShape 2"/>
          <p:cNvSpPr/>
          <p:nvPr/>
        </p:nvSpPr>
        <p:spPr>
          <a:xfrm>
            <a:off x="756360" y="771147"/>
            <a:ext cx="8750520" cy="2206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Nuisance regressors.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Betas estimated from nuisance regressors are usually not of interest for our analysis, but they can account for an important portion of the variance in our signal.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It is important to know 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how many 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nuisance regressors we will include in our model because that will change the number of betas we get out of the regression!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582" name="Picture 6"/>
          <p:cNvPicPr/>
          <p:nvPr/>
        </p:nvPicPr>
        <p:blipFill>
          <a:blip r:embed="rId3"/>
          <a:srcRect l="13228" r="11005" b="48772"/>
          <a:stretch/>
        </p:blipFill>
        <p:spPr>
          <a:xfrm>
            <a:off x="1965600" y="426204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583" name="CustomShape 3"/>
          <p:cNvSpPr/>
          <p:nvPr/>
        </p:nvSpPr>
        <p:spPr>
          <a:xfrm>
            <a:off x="2651040" y="515448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CustomShape 4"/>
          <p:cNvSpPr/>
          <p:nvPr/>
        </p:nvSpPr>
        <p:spPr>
          <a:xfrm>
            <a:off x="2577960" y="522504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85" name="CustomShape 5"/>
          <p:cNvSpPr/>
          <p:nvPr/>
        </p:nvSpPr>
        <p:spPr>
          <a:xfrm>
            <a:off x="3348360" y="525888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86" name="Line 6"/>
          <p:cNvSpPr/>
          <p:nvPr/>
        </p:nvSpPr>
        <p:spPr>
          <a:xfrm flipV="1">
            <a:off x="3626280" y="509652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Line 7"/>
          <p:cNvSpPr/>
          <p:nvPr/>
        </p:nvSpPr>
        <p:spPr>
          <a:xfrm>
            <a:off x="2892240" y="503604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CustomShape 8"/>
          <p:cNvSpPr/>
          <p:nvPr/>
        </p:nvSpPr>
        <p:spPr>
          <a:xfrm>
            <a:off x="4713480" y="3429000"/>
            <a:ext cx="1485360" cy="2638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Error to be minimized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89" name="CustomShape 9"/>
          <p:cNvSpPr/>
          <p:nvPr/>
        </p:nvSpPr>
        <p:spPr>
          <a:xfrm flipH="1">
            <a:off x="4977000" y="3693240"/>
            <a:ext cx="478440" cy="927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91" name="CustomShape 2"/>
          <p:cNvSpPr/>
          <p:nvPr/>
        </p:nvSpPr>
        <p:spPr>
          <a:xfrm>
            <a:off x="756360" y="882360"/>
            <a:ext cx="8750520" cy="749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Nuisance regressors.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592" name="Picture 6"/>
          <p:cNvPicPr/>
          <p:nvPr/>
        </p:nvPicPr>
        <p:blipFill>
          <a:blip r:embed="rId3"/>
          <a:srcRect l="13228" r="11005" b="48772"/>
          <a:stretch/>
        </p:blipFill>
        <p:spPr>
          <a:xfrm>
            <a:off x="5605920" y="474624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593" name="CustomShape 3"/>
          <p:cNvSpPr/>
          <p:nvPr/>
        </p:nvSpPr>
        <p:spPr>
          <a:xfrm>
            <a:off x="6291360" y="563868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4"/>
          <p:cNvSpPr/>
          <p:nvPr/>
        </p:nvSpPr>
        <p:spPr>
          <a:xfrm>
            <a:off x="6218280" y="570924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95" name="CustomShape 5"/>
          <p:cNvSpPr/>
          <p:nvPr/>
        </p:nvSpPr>
        <p:spPr>
          <a:xfrm>
            <a:off x="6988680" y="574308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96" name="Line 6"/>
          <p:cNvSpPr/>
          <p:nvPr/>
        </p:nvSpPr>
        <p:spPr>
          <a:xfrm flipV="1">
            <a:off x="7266960" y="558036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Line 7"/>
          <p:cNvSpPr/>
          <p:nvPr/>
        </p:nvSpPr>
        <p:spPr>
          <a:xfrm>
            <a:off x="6532920" y="551988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8" name="CustomShape 8"/>
          <p:cNvSpPr/>
          <p:nvPr/>
        </p:nvSpPr>
        <p:spPr>
          <a:xfrm>
            <a:off x="8336520" y="4327920"/>
            <a:ext cx="1485360" cy="2638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Error to be minimized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99" name="CustomShape 9"/>
          <p:cNvSpPr/>
          <p:nvPr/>
        </p:nvSpPr>
        <p:spPr>
          <a:xfrm flipH="1">
            <a:off x="8606160" y="4592160"/>
            <a:ext cx="473040" cy="463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0" name="CustomShape 10"/>
          <p:cNvSpPr/>
          <p:nvPr/>
        </p:nvSpPr>
        <p:spPr>
          <a:xfrm>
            <a:off x="7054200" y="370080"/>
            <a:ext cx="2452680" cy="135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QUESTION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: Should we convolve our nuisance regressors with an HRF?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601" name="Imagen 600"/>
          <p:cNvPicPr/>
          <p:nvPr/>
        </p:nvPicPr>
        <p:blipFill>
          <a:blip r:embed="rId4"/>
          <a:stretch/>
        </p:blipFill>
        <p:spPr>
          <a:xfrm>
            <a:off x="914400" y="1650960"/>
            <a:ext cx="4297680" cy="2098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766800" y="955800"/>
            <a:ext cx="5149440" cy="470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spc="-1" dirty="0">
                <a:solidFill>
                  <a:srgbClr val="000000"/>
                </a:solidFill>
                <a:latin typeface="Arial"/>
              </a:rPr>
              <a:t>One last tip. 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604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1365912" y="2726016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605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2811672" y="1954536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606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1370952" y="1954536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608" name="CustomShape 4"/>
          <p:cNvSpPr/>
          <p:nvPr/>
        </p:nvSpPr>
        <p:spPr>
          <a:xfrm>
            <a:off x="1330992" y="4960888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9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2678832" y="2726016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610" name="Imagen 34"/>
          <p:cNvPicPr/>
          <p:nvPr/>
        </p:nvPicPr>
        <p:blipFill>
          <a:blip r:embed="rId4"/>
          <a:stretch/>
        </p:blipFill>
        <p:spPr>
          <a:xfrm>
            <a:off x="1484352" y="2108616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1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2222352" y="2110056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2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3580992" y="2879376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613" name="Picture 2"/>
          <p:cNvPicPr/>
          <p:nvPr/>
        </p:nvPicPr>
        <p:blipFill>
          <a:blip r:embed="rId7"/>
          <a:stretch/>
        </p:blipFill>
        <p:spPr>
          <a:xfrm>
            <a:off x="2849472" y="2915376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614" name="CustomShape 5"/>
          <p:cNvSpPr/>
          <p:nvPr/>
        </p:nvSpPr>
        <p:spPr>
          <a:xfrm>
            <a:off x="5375783" y="1767212"/>
            <a:ext cx="3542929" cy="739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Arial"/>
              </a:rPr>
              <a:t>QUESTION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: </a:t>
            </a: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Can you relate these two figures?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15" name="CustomShape 6"/>
          <p:cNvSpPr/>
          <p:nvPr/>
        </p:nvSpPr>
        <p:spPr>
          <a:xfrm>
            <a:off x="1249272" y="3495696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800" b="0" strike="noStrike" spc="-1" dirty="0">
              <a:latin typeface="Arial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03E6031A-D312-8944-80CB-E4CEB4657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80277"/>
              </p:ext>
            </p:extLst>
          </p:nvPr>
        </p:nvGraphicFramePr>
        <p:xfrm>
          <a:off x="1484352" y="4050456"/>
          <a:ext cx="2442239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448">
                  <a:extLst>
                    <a:ext uri="{9D8B030D-6E8A-4147-A177-3AD203B41FA5}">
                      <a16:colId xmlns:a16="http://schemas.microsoft.com/office/drawing/2014/main" val="2382971886"/>
                    </a:ext>
                  </a:extLst>
                </a:gridCol>
                <a:gridCol w="361848">
                  <a:extLst>
                    <a:ext uri="{9D8B030D-6E8A-4147-A177-3AD203B41FA5}">
                      <a16:colId xmlns:a16="http://schemas.microsoft.com/office/drawing/2014/main" val="2348608937"/>
                    </a:ext>
                  </a:extLst>
                </a:gridCol>
                <a:gridCol w="371628">
                  <a:extLst>
                    <a:ext uri="{9D8B030D-6E8A-4147-A177-3AD203B41FA5}">
                      <a16:colId xmlns:a16="http://schemas.microsoft.com/office/drawing/2014/main" val="2288116141"/>
                    </a:ext>
                  </a:extLst>
                </a:gridCol>
                <a:gridCol w="273831">
                  <a:extLst>
                    <a:ext uri="{9D8B030D-6E8A-4147-A177-3AD203B41FA5}">
                      <a16:colId xmlns:a16="http://schemas.microsoft.com/office/drawing/2014/main" val="3802322053"/>
                    </a:ext>
                  </a:extLst>
                </a:gridCol>
                <a:gridCol w="352068">
                  <a:extLst>
                    <a:ext uri="{9D8B030D-6E8A-4147-A177-3AD203B41FA5}">
                      <a16:colId xmlns:a16="http://schemas.microsoft.com/office/drawing/2014/main" val="683837762"/>
                    </a:ext>
                  </a:extLst>
                </a:gridCol>
                <a:gridCol w="366738">
                  <a:extLst>
                    <a:ext uri="{9D8B030D-6E8A-4147-A177-3AD203B41FA5}">
                      <a16:colId xmlns:a16="http://schemas.microsoft.com/office/drawing/2014/main" val="1460634147"/>
                    </a:ext>
                  </a:extLst>
                </a:gridCol>
                <a:gridCol w="371678">
                  <a:extLst>
                    <a:ext uri="{9D8B030D-6E8A-4147-A177-3AD203B41FA5}">
                      <a16:colId xmlns:a16="http://schemas.microsoft.com/office/drawing/2014/main" val="1270033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026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775605"/>
                  </a:ext>
                </a:extLst>
              </a:tr>
            </a:tbl>
          </a:graphicData>
        </a:graphic>
      </p:graphicFrame>
      <p:sp>
        <p:nvSpPr>
          <p:cNvPr id="18" name="CustomShape 4">
            <a:extLst>
              <a:ext uri="{FF2B5EF4-FFF2-40B4-BE49-F238E27FC236}">
                <a16:creationId xmlns:a16="http://schemas.microsoft.com/office/drawing/2014/main" id="{5964AAA1-8E55-5145-A5CD-493BF2C50ACB}"/>
              </a:ext>
            </a:extLst>
          </p:cNvPr>
          <p:cNvSpPr/>
          <p:nvPr/>
        </p:nvSpPr>
        <p:spPr>
          <a:xfrm>
            <a:off x="1308890" y="3539776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6">
            <a:extLst>
              <a:ext uri="{FF2B5EF4-FFF2-40B4-BE49-F238E27FC236}">
                <a16:creationId xmlns:a16="http://schemas.microsoft.com/office/drawing/2014/main" id="{428E6D7F-F5A3-974E-A02A-0E80CBA06B3E}"/>
              </a:ext>
            </a:extLst>
          </p:cNvPr>
          <p:cNvSpPr/>
          <p:nvPr/>
        </p:nvSpPr>
        <p:spPr>
          <a:xfrm>
            <a:off x="1233072" y="4960888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766800" y="955800"/>
            <a:ext cx="5149440" cy="470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spc="-1" dirty="0">
                <a:solidFill>
                  <a:srgbClr val="000000"/>
                </a:solidFill>
                <a:latin typeface="Arial"/>
              </a:rPr>
              <a:t>One last tip. 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604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1365912" y="2726016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605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2811672" y="1954536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606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1370952" y="1954536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608" name="CustomShape 4"/>
          <p:cNvSpPr/>
          <p:nvPr/>
        </p:nvSpPr>
        <p:spPr>
          <a:xfrm>
            <a:off x="1330992" y="4960888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9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2678832" y="2726016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610" name="Imagen 34"/>
          <p:cNvPicPr/>
          <p:nvPr/>
        </p:nvPicPr>
        <p:blipFill>
          <a:blip r:embed="rId4"/>
          <a:stretch/>
        </p:blipFill>
        <p:spPr>
          <a:xfrm>
            <a:off x="1484352" y="2108616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1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2222352" y="2110056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2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3580992" y="2879376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613" name="Picture 2"/>
          <p:cNvPicPr/>
          <p:nvPr/>
        </p:nvPicPr>
        <p:blipFill>
          <a:blip r:embed="rId7"/>
          <a:stretch/>
        </p:blipFill>
        <p:spPr>
          <a:xfrm>
            <a:off x="2849472" y="2915376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614" name="CustomShape 5"/>
          <p:cNvSpPr/>
          <p:nvPr/>
        </p:nvSpPr>
        <p:spPr>
          <a:xfrm>
            <a:off x="5375784" y="1767212"/>
            <a:ext cx="2191208" cy="739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Arial"/>
              </a:rPr>
              <a:t>QUESTION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: </a:t>
            </a: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Can you still do it?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15" name="CustomShape 6"/>
          <p:cNvSpPr/>
          <p:nvPr/>
        </p:nvSpPr>
        <p:spPr>
          <a:xfrm>
            <a:off x="1249272" y="3495696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800" b="0" strike="noStrike" spc="-1" dirty="0">
              <a:latin typeface="Arial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03E6031A-D312-8944-80CB-E4CEB4657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978370"/>
              </p:ext>
            </p:extLst>
          </p:nvPr>
        </p:nvGraphicFramePr>
        <p:xfrm>
          <a:off x="1484352" y="4050456"/>
          <a:ext cx="2442239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448">
                  <a:extLst>
                    <a:ext uri="{9D8B030D-6E8A-4147-A177-3AD203B41FA5}">
                      <a16:colId xmlns:a16="http://schemas.microsoft.com/office/drawing/2014/main" val="2382971886"/>
                    </a:ext>
                  </a:extLst>
                </a:gridCol>
                <a:gridCol w="361848">
                  <a:extLst>
                    <a:ext uri="{9D8B030D-6E8A-4147-A177-3AD203B41FA5}">
                      <a16:colId xmlns:a16="http://schemas.microsoft.com/office/drawing/2014/main" val="2348608937"/>
                    </a:ext>
                  </a:extLst>
                </a:gridCol>
                <a:gridCol w="371628">
                  <a:extLst>
                    <a:ext uri="{9D8B030D-6E8A-4147-A177-3AD203B41FA5}">
                      <a16:colId xmlns:a16="http://schemas.microsoft.com/office/drawing/2014/main" val="2288116141"/>
                    </a:ext>
                  </a:extLst>
                </a:gridCol>
                <a:gridCol w="273831">
                  <a:extLst>
                    <a:ext uri="{9D8B030D-6E8A-4147-A177-3AD203B41FA5}">
                      <a16:colId xmlns:a16="http://schemas.microsoft.com/office/drawing/2014/main" val="3802322053"/>
                    </a:ext>
                  </a:extLst>
                </a:gridCol>
                <a:gridCol w="352068">
                  <a:extLst>
                    <a:ext uri="{9D8B030D-6E8A-4147-A177-3AD203B41FA5}">
                      <a16:colId xmlns:a16="http://schemas.microsoft.com/office/drawing/2014/main" val="683837762"/>
                    </a:ext>
                  </a:extLst>
                </a:gridCol>
                <a:gridCol w="366738">
                  <a:extLst>
                    <a:ext uri="{9D8B030D-6E8A-4147-A177-3AD203B41FA5}">
                      <a16:colId xmlns:a16="http://schemas.microsoft.com/office/drawing/2014/main" val="1460634147"/>
                    </a:ext>
                  </a:extLst>
                </a:gridCol>
                <a:gridCol w="371678">
                  <a:extLst>
                    <a:ext uri="{9D8B030D-6E8A-4147-A177-3AD203B41FA5}">
                      <a16:colId xmlns:a16="http://schemas.microsoft.com/office/drawing/2014/main" val="1270033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026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775605"/>
                  </a:ext>
                </a:extLst>
              </a:tr>
            </a:tbl>
          </a:graphicData>
        </a:graphic>
      </p:graphicFrame>
      <p:sp>
        <p:nvSpPr>
          <p:cNvPr id="18" name="CustomShape 4">
            <a:extLst>
              <a:ext uri="{FF2B5EF4-FFF2-40B4-BE49-F238E27FC236}">
                <a16:creationId xmlns:a16="http://schemas.microsoft.com/office/drawing/2014/main" id="{5964AAA1-8E55-5145-A5CD-493BF2C50ACB}"/>
              </a:ext>
            </a:extLst>
          </p:cNvPr>
          <p:cNvSpPr/>
          <p:nvPr/>
        </p:nvSpPr>
        <p:spPr>
          <a:xfrm>
            <a:off x="1308890" y="3539776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6">
            <a:extLst>
              <a:ext uri="{FF2B5EF4-FFF2-40B4-BE49-F238E27FC236}">
                <a16:creationId xmlns:a16="http://schemas.microsoft.com/office/drawing/2014/main" id="{428E6D7F-F5A3-974E-A02A-0E80CBA06B3E}"/>
              </a:ext>
            </a:extLst>
          </p:cNvPr>
          <p:cNvSpPr/>
          <p:nvPr/>
        </p:nvSpPr>
        <p:spPr>
          <a:xfrm>
            <a:off x="1233072" y="4960888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64530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766800" y="955800"/>
            <a:ext cx="5149440" cy="470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spc="-1" dirty="0">
                <a:solidFill>
                  <a:srgbClr val="000000"/>
                </a:solidFill>
                <a:latin typeface="Arial"/>
              </a:rPr>
              <a:t>One last tip. 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604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4720100" y="2884792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605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65860" y="2113312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606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4725140" y="2113312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608" name="CustomShape 4"/>
          <p:cNvSpPr/>
          <p:nvPr/>
        </p:nvSpPr>
        <p:spPr>
          <a:xfrm rot="5400000">
            <a:off x="7826558" y="3602812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9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6033020" y="2884792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610" name="Imagen 34"/>
          <p:cNvPicPr/>
          <p:nvPr/>
        </p:nvPicPr>
        <p:blipFill>
          <a:blip r:embed="rId4"/>
          <a:stretch/>
        </p:blipFill>
        <p:spPr>
          <a:xfrm>
            <a:off x="4838540" y="2267392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1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5576540" y="2268832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2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6935180" y="3038152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613" name="Picture 2"/>
          <p:cNvPicPr/>
          <p:nvPr/>
        </p:nvPicPr>
        <p:blipFill>
          <a:blip r:embed="rId7"/>
          <a:stretch/>
        </p:blipFill>
        <p:spPr>
          <a:xfrm>
            <a:off x="6203660" y="3074152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614" name="CustomShape 5"/>
          <p:cNvSpPr/>
          <p:nvPr/>
        </p:nvSpPr>
        <p:spPr>
          <a:xfrm>
            <a:off x="1055876" y="1642824"/>
            <a:ext cx="2191208" cy="739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Arial"/>
              </a:rPr>
              <a:t>QUESTION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: </a:t>
            </a: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What about now?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15" name="CustomShape 6"/>
          <p:cNvSpPr/>
          <p:nvPr/>
        </p:nvSpPr>
        <p:spPr>
          <a:xfrm>
            <a:off x="4603460" y="3654472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8" name="CustomShape 4">
            <a:extLst>
              <a:ext uri="{FF2B5EF4-FFF2-40B4-BE49-F238E27FC236}">
                <a16:creationId xmlns:a16="http://schemas.microsoft.com/office/drawing/2014/main" id="{5964AAA1-8E55-5145-A5CD-493BF2C50ACB}"/>
              </a:ext>
            </a:extLst>
          </p:cNvPr>
          <p:cNvSpPr/>
          <p:nvPr/>
        </p:nvSpPr>
        <p:spPr>
          <a:xfrm>
            <a:off x="4663078" y="3698552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6">
            <a:extLst>
              <a:ext uri="{FF2B5EF4-FFF2-40B4-BE49-F238E27FC236}">
                <a16:creationId xmlns:a16="http://schemas.microsoft.com/office/drawing/2014/main" id="{428E6D7F-F5A3-974E-A02A-0E80CBA06B3E}"/>
              </a:ext>
            </a:extLst>
          </p:cNvPr>
          <p:cNvSpPr/>
          <p:nvPr/>
        </p:nvSpPr>
        <p:spPr>
          <a:xfrm>
            <a:off x="9272495" y="2019024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202713E-FC9F-B74C-9684-20459E634D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 flipV="1">
            <a:off x="7531477" y="2878680"/>
            <a:ext cx="2588648" cy="85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836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766800" y="955800"/>
            <a:ext cx="5149440" cy="470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spc="-1" dirty="0">
                <a:solidFill>
                  <a:srgbClr val="000000"/>
                </a:solidFill>
                <a:latin typeface="Arial"/>
              </a:rPr>
              <a:t>One last tip. 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604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4720100" y="2884792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605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65860" y="2113312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606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4725140" y="2113312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608" name="CustomShape 4"/>
          <p:cNvSpPr/>
          <p:nvPr/>
        </p:nvSpPr>
        <p:spPr>
          <a:xfrm rot="5400000">
            <a:off x="7826558" y="3602812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9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6033020" y="2884792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610" name="Imagen 34"/>
          <p:cNvPicPr/>
          <p:nvPr/>
        </p:nvPicPr>
        <p:blipFill>
          <a:blip r:embed="rId4"/>
          <a:stretch/>
        </p:blipFill>
        <p:spPr>
          <a:xfrm>
            <a:off x="4838540" y="2267392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1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5576540" y="2268832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2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6935180" y="3038152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613" name="Picture 2"/>
          <p:cNvPicPr/>
          <p:nvPr/>
        </p:nvPicPr>
        <p:blipFill>
          <a:blip r:embed="rId7"/>
          <a:stretch/>
        </p:blipFill>
        <p:spPr>
          <a:xfrm>
            <a:off x="6203660" y="3074152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614" name="CustomShape 5"/>
          <p:cNvSpPr/>
          <p:nvPr/>
        </p:nvSpPr>
        <p:spPr>
          <a:xfrm>
            <a:off x="1055876" y="1642824"/>
            <a:ext cx="2191208" cy="739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Arial"/>
              </a:rPr>
              <a:t>QUESTION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: </a:t>
            </a: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What about now?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15" name="CustomShape 6"/>
          <p:cNvSpPr/>
          <p:nvPr/>
        </p:nvSpPr>
        <p:spPr>
          <a:xfrm>
            <a:off x="4603460" y="3654472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8" name="CustomShape 4">
            <a:extLst>
              <a:ext uri="{FF2B5EF4-FFF2-40B4-BE49-F238E27FC236}">
                <a16:creationId xmlns:a16="http://schemas.microsoft.com/office/drawing/2014/main" id="{5964AAA1-8E55-5145-A5CD-493BF2C50ACB}"/>
              </a:ext>
            </a:extLst>
          </p:cNvPr>
          <p:cNvSpPr/>
          <p:nvPr/>
        </p:nvSpPr>
        <p:spPr>
          <a:xfrm>
            <a:off x="4663078" y="3698552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6">
            <a:extLst>
              <a:ext uri="{FF2B5EF4-FFF2-40B4-BE49-F238E27FC236}">
                <a16:creationId xmlns:a16="http://schemas.microsoft.com/office/drawing/2014/main" id="{428E6D7F-F5A3-974E-A02A-0E80CBA06B3E}"/>
              </a:ext>
            </a:extLst>
          </p:cNvPr>
          <p:cNvSpPr/>
          <p:nvPr/>
        </p:nvSpPr>
        <p:spPr>
          <a:xfrm>
            <a:off x="9272495" y="2019024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8186744-332E-A642-92B2-6938FD5627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 flipV="1">
            <a:off x="7413262" y="2957146"/>
            <a:ext cx="2732918" cy="85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705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766800" y="955800"/>
            <a:ext cx="5149440" cy="470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spc="-1" dirty="0">
                <a:solidFill>
                  <a:srgbClr val="000000"/>
                </a:solidFill>
                <a:latin typeface="Arial"/>
              </a:rPr>
              <a:t>One last tip. 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604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3430456" y="2842833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605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4876216" y="2071353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606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3435496" y="2071353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608" name="CustomShape 4"/>
          <p:cNvSpPr/>
          <p:nvPr/>
        </p:nvSpPr>
        <p:spPr>
          <a:xfrm rot="5400000">
            <a:off x="7826558" y="3602812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9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4743376" y="2842833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610" name="Imagen 34"/>
          <p:cNvPicPr/>
          <p:nvPr/>
        </p:nvPicPr>
        <p:blipFill>
          <a:blip r:embed="rId4"/>
          <a:stretch/>
        </p:blipFill>
        <p:spPr>
          <a:xfrm>
            <a:off x="3548896" y="2225433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1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4286896" y="2226873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2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5645536" y="2996193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613" name="Picture 2"/>
          <p:cNvPicPr/>
          <p:nvPr/>
        </p:nvPicPr>
        <p:blipFill>
          <a:blip r:embed="rId7"/>
          <a:stretch/>
        </p:blipFill>
        <p:spPr>
          <a:xfrm>
            <a:off x="4914016" y="3032193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614" name="CustomShape 5"/>
          <p:cNvSpPr/>
          <p:nvPr/>
        </p:nvSpPr>
        <p:spPr>
          <a:xfrm>
            <a:off x="1055876" y="1642824"/>
            <a:ext cx="2191208" cy="739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Arial"/>
              </a:rPr>
              <a:t>QUESTION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: </a:t>
            </a: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What about now?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15" name="CustomShape 6"/>
          <p:cNvSpPr/>
          <p:nvPr/>
        </p:nvSpPr>
        <p:spPr>
          <a:xfrm>
            <a:off x="3313816" y="3612513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8" name="CustomShape 4">
            <a:extLst>
              <a:ext uri="{FF2B5EF4-FFF2-40B4-BE49-F238E27FC236}">
                <a16:creationId xmlns:a16="http://schemas.microsoft.com/office/drawing/2014/main" id="{5964AAA1-8E55-5145-A5CD-493BF2C50ACB}"/>
              </a:ext>
            </a:extLst>
          </p:cNvPr>
          <p:cNvSpPr/>
          <p:nvPr/>
        </p:nvSpPr>
        <p:spPr>
          <a:xfrm>
            <a:off x="3373434" y="3656593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6">
            <a:extLst>
              <a:ext uri="{FF2B5EF4-FFF2-40B4-BE49-F238E27FC236}">
                <a16:creationId xmlns:a16="http://schemas.microsoft.com/office/drawing/2014/main" id="{428E6D7F-F5A3-974E-A02A-0E80CBA06B3E}"/>
              </a:ext>
            </a:extLst>
          </p:cNvPr>
          <p:cNvSpPr/>
          <p:nvPr/>
        </p:nvSpPr>
        <p:spPr>
          <a:xfrm>
            <a:off x="9272495" y="2019024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800" b="0" strike="noStrike" spc="-1" dirty="0">
              <a:latin typeface="Arial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B81CD7A7-89B9-574E-96BF-B368B0B0C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869225"/>
              </p:ext>
            </p:extLst>
          </p:nvPr>
        </p:nvGraphicFramePr>
        <p:xfrm>
          <a:off x="6729675" y="2103913"/>
          <a:ext cx="1496979" cy="2732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993">
                  <a:extLst>
                    <a:ext uri="{9D8B030D-6E8A-4147-A177-3AD203B41FA5}">
                      <a16:colId xmlns:a16="http://schemas.microsoft.com/office/drawing/2014/main" val="2973514181"/>
                    </a:ext>
                  </a:extLst>
                </a:gridCol>
                <a:gridCol w="498993">
                  <a:extLst>
                    <a:ext uri="{9D8B030D-6E8A-4147-A177-3AD203B41FA5}">
                      <a16:colId xmlns:a16="http://schemas.microsoft.com/office/drawing/2014/main" val="2159601069"/>
                    </a:ext>
                  </a:extLst>
                </a:gridCol>
                <a:gridCol w="498993">
                  <a:extLst>
                    <a:ext uri="{9D8B030D-6E8A-4147-A177-3AD203B41FA5}">
                      <a16:colId xmlns:a16="http://schemas.microsoft.com/office/drawing/2014/main" val="1169213894"/>
                    </a:ext>
                  </a:extLst>
                </a:gridCol>
              </a:tblGrid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683722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612273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462160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397989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666979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984316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97253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stomShape 6">
                <a:extLst>
                  <a:ext uri="{FF2B5EF4-FFF2-40B4-BE49-F238E27FC236}">
                    <a16:creationId xmlns:a16="http://schemas.microsoft.com/office/drawing/2014/main" id="{8544F707-DBA6-4647-AF5A-32D5D7BFA994}"/>
                  </a:ext>
                </a:extLst>
              </p:cNvPr>
              <p:cNvSpPr/>
              <p:nvPr/>
            </p:nvSpPr>
            <p:spPr>
              <a:xfrm>
                <a:off x="6713642" y="4899876"/>
                <a:ext cx="487312" cy="363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800" b="0" i="1" strike="noStrike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800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1</a:t>
                </a:r>
                <a:endParaRPr lang="en-US" sz="1800" b="0" strike="noStrike" spc="-1" dirty="0">
                  <a:latin typeface="Arial"/>
                </a:endParaRPr>
              </a:p>
            </p:txBody>
          </p:sp>
        </mc:Choice>
        <mc:Fallback xmlns="">
          <p:sp>
            <p:nvSpPr>
              <p:cNvPr id="20" name="CustomShape 6">
                <a:extLst>
                  <a:ext uri="{FF2B5EF4-FFF2-40B4-BE49-F238E27FC236}">
                    <a16:creationId xmlns:a16="http://schemas.microsoft.com/office/drawing/2014/main" id="{8544F707-DBA6-4647-AF5A-32D5D7BFA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642" y="4899876"/>
                <a:ext cx="487312" cy="363240"/>
              </a:xfrm>
              <a:prstGeom prst="rect">
                <a:avLst/>
              </a:prstGeom>
              <a:blipFill>
                <a:blip r:embed="rId8"/>
                <a:stretch>
                  <a:fillRect l="-2564" t="-6667" r="-5128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stomShape 6">
                <a:extLst>
                  <a:ext uri="{FF2B5EF4-FFF2-40B4-BE49-F238E27FC236}">
                    <a16:creationId xmlns:a16="http://schemas.microsoft.com/office/drawing/2014/main" id="{0BAAA43E-4300-5040-AAEA-469AC7E3B4A6}"/>
                  </a:ext>
                </a:extLst>
              </p:cNvPr>
              <p:cNvSpPr/>
              <p:nvPr/>
            </p:nvSpPr>
            <p:spPr>
              <a:xfrm>
                <a:off x="7200954" y="4911052"/>
                <a:ext cx="487312" cy="363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800" b="0" i="1" strike="noStrike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800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2</a:t>
                </a:r>
                <a:endParaRPr lang="en-US" sz="1800" b="0" strike="noStrike" spc="-1" dirty="0">
                  <a:latin typeface="Arial"/>
                </a:endParaRPr>
              </a:p>
            </p:txBody>
          </p:sp>
        </mc:Choice>
        <mc:Fallback xmlns="">
          <p:sp>
            <p:nvSpPr>
              <p:cNvPr id="21" name="CustomShape 6">
                <a:extLst>
                  <a:ext uri="{FF2B5EF4-FFF2-40B4-BE49-F238E27FC236}">
                    <a16:creationId xmlns:a16="http://schemas.microsoft.com/office/drawing/2014/main" id="{0BAAA43E-4300-5040-AAEA-469AC7E3B4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954" y="4911052"/>
                <a:ext cx="487312" cy="363240"/>
              </a:xfrm>
              <a:prstGeom prst="rect">
                <a:avLst/>
              </a:prstGeom>
              <a:blipFill>
                <a:blip r:embed="rId9"/>
                <a:stretch>
                  <a:fillRect l="-2500" t="-6667" r="-2500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stomShape 6">
                <a:extLst>
                  <a:ext uri="{FF2B5EF4-FFF2-40B4-BE49-F238E27FC236}">
                    <a16:creationId xmlns:a16="http://schemas.microsoft.com/office/drawing/2014/main" id="{F921B2A6-85B4-934C-9E05-7CDC33999A1A}"/>
                  </a:ext>
                </a:extLst>
              </p:cNvPr>
              <p:cNvSpPr/>
              <p:nvPr/>
            </p:nvSpPr>
            <p:spPr>
              <a:xfrm>
                <a:off x="7724333" y="4899876"/>
                <a:ext cx="487312" cy="363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800" b="0" i="1" strike="noStrike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800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3</a:t>
                </a:r>
                <a:endParaRPr lang="en-US" sz="1800" b="0" strike="noStrike" spc="-1" dirty="0">
                  <a:latin typeface="Arial"/>
                </a:endParaRPr>
              </a:p>
            </p:txBody>
          </p:sp>
        </mc:Choice>
        <mc:Fallback xmlns="">
          <p:sp>
            <p:nvSpPr>
              <p:cNvPr id="22" name="CustomShape 6">
                <a:extLst>
                  <a:ext uri="{FF2B5EF4-FFF2-40B4-BE49-F238E27FC236}">
                    <a16:creationId xmlns:a16="http://schemas.microsoft.com/office/drawing/2014/main" id="{F921B2A6-85B4-934C-9E05-7CDC33999A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333" y="4899876"/>
                <a:ext cx="487312" cy="363240"/>
              </a:xfrm>
              <a:prstGeom prst="rect">
                <a:avLst/>
              </a:prstGeom>
              <a:blipFill>
                <a:blip r:embed="rId10"/>
                <a:stretch>
                  <a:fillRect l="-5128" t="-6667" r="-2564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ustomShape 6">
                <a:extLst>
                  <a:ext uri="{FF2B5EF4-FFF2-40B4-BE49-F238E27FC236}">
                    <a16:creationId xmlns:a16="http://schemas.microsoft.com/office/drawing/2014/main" id="{337E2BEA-A84D-264E-BE42-EE4AA7A698E3}"/>
                  </a:ext>
                </a:extLst>
              </p:cNvPr>
              <p:cNvSpPr/>
              <p:nvPr/>
            </p:nvSpPr>
            <p:spPr>
              <a:xfrm>
                <a:off x="6713642" y="1807895"/>
                <a:ext cx="487312" cy="2600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/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100" b="0" i="0" strike="noStrike" spc="-1" smtClean="0">
                          <a:latin typeface="Cambria Math" panose="02040503050406030204" pitchFamily="18" charset="0"/>
                        </a:rPr>
                        <m:t>Cond</m:t>
                      </m:r>
                      <m:r>
                        <a:rPr lang="es-ES" sz="1100" b="0" i="0" strike="noStrike" spc="-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100" b="0" strike="noStrike" spc="-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CustomShape 6">
                <a:extLst>
                  <a:ext uri="{FF2B5EF4-FFF2-40B4-BE49-F238E27FC236}">
                    <a16:creationId xmlns:a16="http://schemas.microsoft.com/office/drawing/2014/main" id="{337E2BEA-A84D-264E-BE42-EE4AA7A698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642" y="1807895"/>
                <a:ext cx="487312" cy="260081"/>
              </a:xfrm>
              <a:prstGeom prst="rect">
                <a:avLst/>
              </a:prstGeom>
              <a:blipFill>
                <a:blip r:embed="rId11"/>
                <a:stretch>
                  <a:fillRect r="-10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stomShape 6">
                <a:extLst>
                  <a:ext uri="{FF2B5EF4-FFF2-40B4-BE49-F238E27FC236}">
                    <a16:creationId xmlns:a16="http://schemas.microsoft.com/office/drawing/2014/main" id="{B48C4312-3434-2D4D-B184-09F91E1342B2}"/>
                  </a:ext>
                </a:extLst>
              </p:cNvPr>
              <p:cNvSpPr/>
              <p:nvPr/>
            </p:nvSpPr>
            <p:spPr>
              <a:xfrm>
                <a:off x="7766189" y="1822422"/>
                <a:ext cx="487312" cy="2600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/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1100" b="0" i="0" strike="noStrike" spc="-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1100" b="0" strike="noStrike" spc="-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CustomShape 6">
                <a:extLst>
                  <a:ext uri="{FF2B5EF4-FFF2-40B4-BE49-F238E27FC236}">
                    <a16:creationId xmlns:a16="http://schemas.microsoft.com/office/drawing/2014/main" id="{B48C4312-3434-2D4D-B184-09F91E134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89" y="1822422"/>
                <a:ext cx="487312" cy="2600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ustomShape 6">
                <a:extLst>
                  <a:ext uri="{FF2B5EF4-FFF2-40B4-BE49-F238E27FC236}">
                    <a16:creationId xmlns:a16="http://schemas.microsoft.com/office/drawing/2014/main" id="{941D6030-267E-1F4A-B0D7-51EE7BB0A6A0}"/>
                  </a:ext>
                </a:extLst>
              </p:cNvPr>
              <p:cNvSpPr/>
              <p:nvPr/>
            </p:nvSpPr>
            <p:spPr>
              <a:xfrm>
                <a:off x="7234508" y="1803066"/>
                <a:ext cx="487312" cy="2600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1100" b="0" i="0" strike="noStrike" spc="-1" smtClean="0">
                        <a:latin typeface="Cambria Math" panose="02040503050406030204" pitchFamily="18" charset="0"/>
                      </a:rPr>
                      <m:t>Cond</m:t>
                    </m:r>
                  </m:oMath>
                </a14:m>
                <a:r>
                  <a:rPr lang="en-US" sz="1100" b="0" strike="noStrike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</mc:Choice>
        <mc:Fallback xmlns="">
          <p:sp>
            <p:nvSpPr>
              <p:cNvPr id="25" name="CustomShape 6">
                <a:extLst>
                  <a:ext uri="{FF2B5EF4-FFF2-40B4-BE49-F238E27FC236}">
                    <a16:creationId xmlns:a16="http://schemas.microsoft.com/office/drawing/2014/main" id="{941D6030-267E-1F4A-B0D7-51EE7BB0A6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508" y="1803066"/>
                <a:ext cx="487312" cy="260081"/>
              </a:xfrm>
              <a:prstGeom prst="rect">
                <a:avLst/>
              </a:prstGeom>
              <a:blipFill>
                <a:blip r:embed="rId13"/>
                <a:stretch>
                  <a:fillRect r="-12500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14767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6" name="Picture 4"/>
          <p:cNvPicPr/>
          <p:nvPr/>
        </p:nvPicPr>
        <p:blipFill>
          <a:blip r:embed="rId3"/>
          <a:stretch/>
        </p:blipFill>
        <p:spPr>
          <a:xfrm>
            <a:off x="696600" y="951480"/>
            <a:ext cx="2825640" cy="2801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97" name="CustomShape 7"/>
          <p:cNvSpPr/>
          <p:nvPr/>
        </p:nvSpPr>
        <p:spPr>
          <a:xfrm>
            <a:off x="3940920" y="951480"/>
            <a:ext cx="4769280" cy="193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images are used to study brain activity.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But what does brain activity look like when looked through a MR scanner?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766800" y="955800"/>
            <a:ext cx="5149440" cy="470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spc="-1" dirty="0">
                <a:solidFill>
                  <a:srgbClr val="000000"/>
                </a:solidFill>
                <a:latin typeface="Arial"/>
              </a:rPr>
              <a:t>One last tip. 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615" name="CustomShape 6"/>
          <p:cNvSpPr/>
          <p:nvPr/>
        </p:nvSpPr>
        <p:spPr>
          <a:xfrm>
            <a:off x="2166496" y="1989777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8" name="CustomShape 4">
            <a:extLst>
              <a:ext uri="{FF2B5EF4-FFF2-40B4-BE49-F238E27FC236}">
                <a16:creationId xmlns:a16="http://schemas.microsoft.com/office/drawing/2014/main" id="{5964AAA1-8E55-5145-A5CD-493BF2C50ACB}"/>
              </a:ext>
            </a:extLst>
          </p:cNvPr>
          <p:cNvSpPr/>
          <p:nvPr/>
        </p:nvSpPr>
        <p:spPr>
          <a:xfrm>
            <a:off x="2226114" y="2033857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1CC9654B-9B02-3C48-9DA4-3B080F625513}"/>
              </a:ext>
            </a:extLst>
          </p:cNvPr>
          <p:cNvPicPr/>
          <p:nvPr/>
        </p:nvPicPr>
        <p:blipFill>
          <a:blip r:embed="rId3"/>
          <a:srcRect l="12360" t="51270" r="51356" b="27177"/>
          <a:stretch/>
        </p:blipFill>
        <p:spPr>
          <a:xfrm>
            <a:off x="1400760" y="3270744"/>
            <a:ext cx="3927240" cy="1222920"/>
          </a:xfrm>
          <a:prstGeom prst="rect">
            <a:avLst/>
          </a:prstGeom>
          <a:ln>
            <a:noFill/>
          </a:ln>
        </p:spPr>
      </p:pic>
      <p:sp>
        <p:nvSpPr>
          <p:cNvPr id="27" name="CustomShape 9">
            <a:extLst>
              <a:ext uri="{FF2B5EF4-FFF2-40B4-BE49-F238E27FC236}">
                <a16:creationId xmlns:a16="http://schemas.microsoft.com/office/drawing/2014/main" id="{18BA6D92-9DDF-2B42-938C-510514A82A21}"/>
              </a:ext>
            </a:extLst>
          </p:cNvPr>
          <p:cNvSpPr/>
          <p:nvPr/>
        </p:nvSpPr>
        <p:spPr>
          <a:xfrm>
            <a:off x="1114920" y="3209544"/>
            <a:ext cx="4284360" cy="1355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E13408EC-F702-B94D-BA5D-DAD8D50F99A8}"/>
              </a:ext>
            </a:extLst>
          </p:cNvPr>
          <p:cNvPicPr/>
          <p:nvPr/>
        </p:nvPicPr>
        <p:blipFill>
          <a:blip r:embed="rId3"/>
          <a:srcRect l="12360" t="32007" r="53001" b="54371"/>
          <a:stretch/>
        </p:blipFill>
        <p:spPr>
          <a:xfrm>
            <a:off x="1329120" y="1714104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29" name="CustomShape 11">
            <a:extLst>
              <a:ext uri="{FF2B5EF4-FFF2-40B4-BE49-F238E27FC236}">
                <a16:creationId xmlns:a16="http://schemas.microsoft.com/office/drawing/2014/main" id="{0677A74F-BEEF-0946-BCCD-D3C6AA883334}"/>
              </a:ext>
            </a:extLst>
          </p:cNvPr>
          <p:cNvSpPr/>
          <p:nvPr/>
        </p:nvSpPr>
        <p:spPr>
          <a:xfrm>
            <a:off x="1114920" y="1642824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" name="CustomShape 12">
            <a:extLst>
              <a:ext uri="{FF2B5EF4-FFF2-40B4-BE49-F238E27FC236}">
                <a16:creationId xmlns:a16="http://schemas.microsoft.com/office/drawing/2014/main" id="{4DD69EAC-B06D-934F-8F02-FD0D6D37F52A}"/>
              </a:ext>
            </a:extLst>
          </p:cNvPr>
          <p:cNvSpPr/>
          <p:nvPr/>
        </p:nvSpPr>
        <p:spPr>
          <a:xfrm>
            <a:off x="1257840" y="2512224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" name="CustomShape 13">
            <a:extLst>
              <a:ext uri="{FF2B5EF4-FFF2-40B4-BE49-F238E27FC236}">
                <a16:creationId xmlns:a16="http://schemas.microsoft.com/office/drawing/2014/main" id="{FAD62DC9-D996-8040-B274-C99ADAC443A8}"/>
              </a:ext>
            </a:extLst>
          </p:cNvPr>
          <p:cNvSpPr/>
          <p:nvPr/>
        </p:nvSpPr>
        <p:spPr>
          <a:xfrm>
            <a:off x="1307880" y="2524464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2" name="CustomShape 14">
            <a:extLst>
              <a:ext uri="{FF2B5EF4-FFF2-40B4-BE49-F238E27FC236}">
                <a16:creationId xmlns:a16="http://schemas.microsoft.com/office/drawing/2014/main" id="{365A0C51-0759-4F45-B0B1-57DB4B70591C}"/>
              </a:ext>
            </a:extLst>
          </p:cNvPr>
          <p:cNvSpPr/>
          <p:nvPr/>
        </p:nvSpPr>
        <p:spPr>
          <a:xfrm>
            <a:off x="766800" y="1722744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3" name="CustomShape 15">
            <a:extLst>
              <a:ext uri="{FF2B5EF4-FFF2-40B4-BE49-F238E27FC236}">
                <a16:creationId xmlns:a16="http://schemas.microsoft.com/office/drawing/2014/main" id="{65B249A2-BD27-9C47-9DFF-1B227E1BEDB5}"/>
              </a:ext>
            </a:extLst>
          </p:cNvPr>
          <p:cNvSpPr/>
          <p:nvPr/>
        </p:nvSpPr>
        <p:spPr>
          <a:xfrm>
            <a:off x="784080" y="2214144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BF4F1EA9-C3A8-CD40-B91D-CC7C5AFBE7D3}"/>
              </a:ext>
            </a:extLst>
          </p:cNvPr>
          <p:cNvPicPr/>
          <p:nvPr/>
        </p:nvPicPr>
        <p:blipFill>
          <a:blip r:embed="rId4"/>
          <a:srcRect l="11419" t="7196" r="26829"/>
          <a:stretch/>
        </p:blipFill>
        <p:spPr>
          <a:xfrm>
            <a:off x="4439880" y="1890144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78544ECA-B27F-0B45-8D7B-B1C2B4BC187B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458520" y="1878264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6" name="Imagen 43">
            <a:extLst>
              <a:ext uri="{FF2B5EF4-FFF2-40B4-BE49-F238E27FC236}">
                <a16:creationId xmlns:a16="http://schemas.microsoft.com/office/drawing/2014/main" id="{17E86A59-432F-5940-A6BC-2A4AB381CDCD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481760" y="1884384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Imagen 44">
            <a:extLst>
              <a:ext uri="{FF2B5EF4-FFF2-40B4-BE49-F238E27FC236}">
                <a16:creationId xmlns:a16="http://schemas.microsoft.com/office/drawing/2014/main" id="{7603BECB-96F3-D843-82F4-E60980CEFE4C}"/>
              </a:ext>
            </a:extLst>
          </p:cNvPr>
          <p:cNvPicPr/>
          <p:nvPr/>
        </p:nvPicPr>
        <p:blipFill>
          <a:blip r:embed="rId7"/>
          <a:srcRect t="11982" b="9774"/>
          <a:stretch/>
        </p:blipFill>
        <p:spPr>
          <a:xfrm>
            <a:off x="2471760" y="1886184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35979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766800" y="955800"/>
            <a:ext cx="5149440" cy="470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spc="-1" dirty="0">
                <a:solidFill>
                  <a:srgbClr val="000000"/>
                </a:solidFill>
                <a:latin typeface="Arial"/>
              </a:rPr>
              <a:t>One last tip. 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608" name="CustomShape 4"/>
          <p:cNvSpPr/>
          <p:nvPr/>
        </p:nvSpPr>
        <p:spPr>
          <a:xfrm rot="5400000">
            <a:off x="5466232" y="3132324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5" name="CustomShape 6"/>
          <p:cNvSpPr/>
          <p:nvPr/>
        </p:nvSpPr>
        <p:spPr>
          <a:xfrm>
            <a:off x="2166496" y="1989777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8" name="CustomShape 4">
            <a:extLst>
              <a:ext uri="{FF2B5EF4-FFF2-40B4-BE49-F238E27FC236}">
                <a16:creationId xmlns:a16="http://schemas.microsoft.com/office/drawing/2014/main" id="{5964AAA1-8E55-5145-A5CD-493BF2C50ACB}"/>
              </a:ext>
            </a:extLst>
          </p:cNvPr>
          <p:cNvSpPr/>
          <p:nvPr/>
        </p:nvSpPr>
        <p:spPr>
          <a:xfrm>
            <a:off x="2226114" y="2033857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6">
            <a:extLst>
              <a:ext uri="{FF2B5EF4-FFF2-40B4-BE49-F238E27FC236}">
                <a16:creationId xmlns:a16="http://schemas.microsoft.com/office/drawing/2014/main" id="{428E6D7F-F5A3-974E-A02A-0E80CBA06B3E}"/>
              </a:ext>
            </a:extLst>
          </p:cNvPr>
          <p:cNvSpPr/>
          <p:nvPr/>
        </p:nvSpPr>
        <p:spPr>
          <a:xfrm>
            <a:off x="6205799" y="1609850"/>
            <a:ext cx="674759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1CC9654B-9B02-3C48-9DA4-3B080F625513}"/>
              </a:ext>
            </a:extLst>
          </p:cNvPr>
          <p:cNvPicPr/>
          <p:nvPr/>
        </p:nvPicPr>
        <p:blipFill>
          <a:blip r:embed="rId3"/>
          <a:srcRect l="12360" t="51270" r="51356" b="27177"/>
          <a:stretch/>
        </p:blipFill>
        <p:spPr>
          <a:xfrm>
            <a:off x="1400760" y="3270744"/>
            <a:ext cx="3927240" cy="1222920"/>
          </a:xfrm>
          <a:prstGeom prst="rect">
            <a:avLst/>
          </a:prstGeom>
          <a:ln>
            <a:noFill/>
          </a:ln>
        </p:spPr>
      </p:pic>
      <p:sp>
        <p:nvSpPr>
          <p:cNvPr id="27" name="CustomShape 9">
            <a:extLst>
              <a:ext uri="{FF2B5EF4-FFF2-40B4-BE49-F238E27FC236}">
                <a16:creationId xmlns:a16="http://schemas.microsoft.com/office/drawing/2014/main" id="{18BA6D92-9DDF-2B42-938C-510514A82A21}"/>
              </a:ext>
            </a:extLst>
          </p:cNvPr>
          <p:cNvSpPr/>
          <p:nvPr/>
        </p:nvSpPr>
        <p:spPr>
          <a:xfrm>
            <a:off x="1114920" y="3209544"/>
            <a:ext cx="4284360" cy="1355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E13408EC-F702-B94D-BA5D-DAD8D50F99A8}"/>
              </a:ext>
            </a:extLst>
          </p:cNvPr>
          <p:cNvPicPr/>
          <p:nvPr/>
        </p:nvPicPr>
        <p:blipFill>
          <a:blip r:embed="rId3"/>
          <a:srcRect l="12360" t="32007" r="53001" b="54371"/>
          <a:stretch/>
        </p:blipFill>
        <p:spPr>
          <a:xfrm>
            <a:off x="1329120" y="1714104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29" name="CustomShape 11">
            <a:extLst>
              <a:ext uri="{FF2B5EF4-FFF2-40B4-BE49-F238E27FC236}">
                <a16:creationId xmlns:a16="http://schemas.microsoft.com/office/drawing/2014/main" id="{0677A74F-BEEF-0946-BCCD-D3C6AA883334}"/>
              </a:ext>
            </a:extLst>
          </p:cNvPr>
          <p:cNvSpPr/>
          <p:nvPr/>
        </p:nvSpPr>
        <p:spPr>
          <a:xfrm>
            <a:off x="1114920" y="1642824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" name="CustomShape 12">
            <a:extLst>
              <a:ext uri="{FF2B5EF4-FFF2-40B4-BE49-F238E27FC236}">
                <a16:creationId xmlns:a16="http://schemas.microsoft.com/office/drawing/2014/main" id="{4DD69EAC-B06D-934F-8F02-FD0D6D37F52A}"/>
              </a:ext>
            </a:extLst>
          </p:cNvPr>
          <p:cNvSpPr/>
          <p:nvPr/>
        </p:nvSpPr>
        <p:spPr>
          <a:xfrm>
            <a:off x="1257840" y="2512224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" name="CustomShape 13">
            <a:extLst>
              <a:ext uri="{FF2B5EF4-FFF2-40B4-BE49-F238E27FC236}">
                <a16:creationId xmlns:a16="http://schemas.microsoft.com/office/drawing/2014/main" id="{FAD62DC9-D996-8040-B274-C99ADAC443A8}"/>
              </a:ext>
            </a:extLst>
          </p:cNvPr>
          <p:cNvSpPr/>
          <p:nvPr/>
        </p:nvSpPr>
        <p:spPr>
          <a:xfrm>
            <a:off x="1307880" y="2524464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2" name="CustomShape 14">
            <a:extLst>
              <a:ext uri="{FF2B5EF4-FFF2-40B4-BE49-F238E27FC236}">
                <a16:creationId xmlns:a16="http://schemas.microsoft.com/office/drawing/2014/main" id="{365A0C51-0759-4F45-B0B1-57DB4B70591C}"/>
              </a:ext>
            </a:extLst>
          </p:cNvPr>
          <p:cNvSpPr/>
          <p:nvPr/>
        </p:nvSpPr>
        <p:spPr>
          <a:xfrm>
            <a:off x="766800" y="1722744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3" name="CustomShape 15">
            <a:extLst>
              <a:ext uri="{FF2B5EF4-FFF2-40B4-BE49-F238E27FC236}">
                <a16:creationId xmlns:a16="http://schemas.microsoft.com/office/drawing/2014/main" id="{65B249A2-BD27-9C47-9DFF-1B227E1BEDB5}"/>
              </a:ext>
            </a:extLst>
          </p:cNvPr>
          <p:cNvSpPr/>
          <p:nvPr/>
        </p:nvSpPr>
        <p:spPr>
          <a:xfrm>
            <a:off x="784080" y="2214144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BF4F1EA9-C3A8-CD40-B91D-CC7C5AFBE7D3}"/>
              </a:ext>
            </a:extLst>
          </p:cNvPr>
          <p:cNvPicPr/>
          <p:nvPr/>
        </p:nvPicPr>
        <p:blipFill>
          <a:blip r:embed="rId4"/>
          <a:srcRect l="11419" t="7196" r="26829"/>
          <a:stretch/>
        </p:blipFill>
        <p:spPr>
          <a:xfrm>
            <a:off x="4439880" y="1890144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78544ECA-B27F-0B45-8D7B-B1C2B4BC187B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458520" y="1878264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6" name="Imagen 43">
            <a:extLst>
              <a:ext uri="{FF2B5EF4-FFF2-40B4-BE49-F238E27FC236}">
                <a16:creationId xmlns:a16="http://schemas.microsoft.com/office/drawing/2014/main" id="{17E86A59-432F-5940-A6BC-2A4AB381CDCD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481760" y="1884384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Imagen 44">
            <a:extLst>
              <a:ext uri="{FF2B5EF4-FFF2-40B4-BE49-F238E27FC236}">
                <a16:creationId xmlns:a16="http://schemas.microsoft.com/office/drawing/2014/main" id="{7603BECB-96F3-D843-82F4-E60980CEFE4C}"/>
              </a:ext>
            </a:extLst>
          </p:cNvPr>
          <p:cNvPicPr/>
          <p:nvPr/>
        </p:nvPicPr>
        <p:blipFill>
          <a:blip r:embed="rId7"/>
          <a:srcRect t="11982" b="9774"/>
          <a:stretch/>
        </p:blipFill>
        <p:spPr>
          <a:xfrm>
            <a:off x="2471760" y="1886184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n 2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7493E45E-EEC3-5A44-A38A-CE9E7F27746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1" t="11717" r="2326" b="23932"/>
          <a:stretch/>
        </p:blipFill>
        <p:spPr>
          <a:xfrm>
            <a:off x="7182585" y="1642824"/>
            <a:ext cx="556919" cy="29124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45348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766800" y="955800"/>
            <a:ext cx="5149440" cy="470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spc="-1" dirty="0">
                <a:solidFill>
                  <a:srgbClr val="000000"/>
                </a:solidFill>
                <a:latin typeface="Arial"/>
              </a:rPr>
              <a:t>One last tip. 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614" name="CustomShape 5"/>
          <p:cNvSpPr/>
          <p:nvPr/>
        </p:nvSpPr>
        <p:spPr>
          <a:xfrm>
            <a:off x="1055876" y="1642824"/>
            <a:ext cx="2191208" cy="1068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Arial"/>
              </a:rPr>
              <a:t>QUESTION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: </a:t>
            </a: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Can you understand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Th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is design matrix?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026" name="Picture 2" descr="PPT - Methods for Dummies General Linear Model PowerPoint ...">
            <a:extLst>
              <a:ext uri="{FF2B5EF4-FFF2-40B4-BE49-F238E27FC236}">
                <a16:creationId xmlns:a16="http://schemas.microsoft.com/office/drawing/2014/main" id="{1942297B-CB05-9943-BCC0-A775C5218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3" t="9459" r="22783" b="3720"/>
          <a:stretch/>
        </p:blipFill>
        <p:spPr bwMode="auto">
          <a:xfrm>
            <a:off x="3566329" y="1235077"/>
            <a:ext cx="5149440" cy="539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3232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766800" y="955800"/>
            <a:ext cx="5149440" cy="4678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General recap.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-   fMRI sequences measure BOLD signal. 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Regression is the usual approach to analyze BOLD signal change.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We use the condition (or stimulus) time course to model BOLD time course in each voxel.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Regression will give us beta estimates for each voxel.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number (and meaning) of each beta estimates depends on the task model that we use.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Nuisance regressors can help “cleaning” our signal.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Estimations on head motions are the most common nuisance regressors used.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604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230520" y="585936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605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76280" y="508788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606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235560" y="508788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607" name="CustomShape 3"/>
          <p:cNvSpPr/>
          <p:nvPr/>
        </p:nvSpPr>
        <p:spPr>
          <a:xfrm>
            <a:off x="6076080" y="502344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4"/>
          <p:cNvSpPr/>
          <p:nvPr/>
        </p:nvSpPr>
        <p:spPr>
          <a:xfrm>
            <a:off x="6182640" y="580608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9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543440" y="585936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610" name="Imagen 34"/>
          <p:cNvPicPr/>
          <p:nvPr/>
        </p:nvPicPr>
        <p:blipFill>
          <a:blip r:embed="rId4"/>
          <a:stretch/>
        </p:blipFill>
        <p:spPr>
          <a:xfrm>
            <a:off x="6348960" y="524196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1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7086960" y="524340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2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8445600" y="601272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613" name="Picture 2"/>
          <p:cNvPicPr/>
          <p:nvPr/>
        </p:nvPicPr>
        <p:blipFill>
          <a:blip r:embed="rId7"/>
          <a:stretch/>
        </p:blipFill>
        <p:spPr>
          <a:xfrm>
            <a:off x="7714080" y="604872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614" name="CustomShape 5"/>
          <p:cNvSpPr/>
          <p:nvPr/>
        </p:nvSpPr>
        <p:spPr>
          <a:xfrm>
            <a:off x="9224280" y="601272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15" name="CustomShape 6"/>
          <p:cNvSpPr/>
          <p:nvPr/>
        </p:nvSpPr>
        <p:spPr>
          <a:xfrm>
            <a:off x="9268560" y="528120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 dirty="0">
              <a:latin typeface="Arial"/>
            </a:endParaRPr>
          </a:p>
        </p:txBody>
      </p:sp>
      <p:graphicFrame>
        <p:nvGraphicFramePr>
          <p:cNvPr id="16" name="Tabla 3">
            <a:extLst>
              <a:ext uri="{FF2B5EF4-FFF2-40B4-BE49-F238E27FC236}">
                <a16:creationId xmlns:a16="http://schemas.microsoft.com/office/drawing/2014/main" id="{8A8E8E6D-B451-BA40-86F7-F110A42FB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933049"/>
              </p:ext>
            </p:extLst>
          </p:nvPr>
        </p:nvGraphicFramePr>
        <p:xfrm>
          <a:off x="7642221" y="1348683"/>
          <a:ext cx="1496979" cy="2732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993">
                  <a:extLst>
                    <a:ext uri="{9D8B030D-6E8A-4147-A177-3AD203B41FA5}">
                      <a16:colId xmlns:a16="http://schemas.microsoft.com/office/drawing/2014/main" val="2973514181"/>
                    </a:ext>
                  </a:extLst>
                </a:gridCol>
                <a:gridCol w="498993">
                  <a:extLst>
                    <a:ext uri="{9D8B030D-6E8A-4147-A177-3AD203B41FA5}">
                      <a16:colId xmlns:a16="http://schemas.microsoft.com/office/drawing/2014/main" val="2159601069"/>
                    </a:ext>
                  </a:extLst>
                </a:gridCol>
                <a:gridCol w="498993">
                  <a:extLst>
                    <a:ext uri="{9D8B030D-6E8A-4147-A177-3AD203B41FA5}">
                      <a16:colId xmlns:a16="http://schemas.microsoft.com/office/drawing/2014/main" val="1169213894"/>
                    </a:ext>
                  </a:extLst>
                </a:gridCol>
              </a:tblGrid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683722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612273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462160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397989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666979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984316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972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3683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5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6" name="Picture 4"/>
          <p:cNvPicPr/>
          <p:nvPr/>
        </p:nvPicPr>
        <p:blipFill>
          <a:blip r:embed="rId3"/>
          <a:stretch/>
        </p:blipFill>
        <p:spPr>
          <a:xfrm>
            <a:off x="696600" y="951480"/>
            <a:ext cx="2825640" cy="2801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97" name="CustomShape 7"/>
          <p:cNvSpPr/>
          <p:nvPr/>
        </p:nvSpPr>
        <p:spPr>
          <a:xfrm>
            <a:off x="3940920" y="898728"/>
            <a:ext cx="4769280" cy="4348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If we plot the voxels values over time…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" name="Cubo 2">
            <a:extLst>
              <a:ext uri="{FF2B5EF4-FFF2-40B4-BE49-F238E27FC236}">
                <a16:creationId xmlns:a16="http://schemas.microsoft.com/office/drawing/2014/main" id="{34F183D0-1A47-EE32-7D57-C1A6E7A35DD3}"/>
              </a:ext>
            </a:extLst>
          </p:cNvPr>
          <p:cNvSpPr/>
          <p:nvPr/>
        </p:nvSpPr>
        <p:spPr>
          <a:xfrm flipH="1">
            <a:off x="878870" y="5240216"/>
            <a:ext cx="645012" cy="6439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4999750-FABB-D56B-0ECC-EBAA40E737BC}"/>
              </a:ext>
            </a:extLst>
          </p:cNvPr>
          <p:cNvSpPr/>
          <p:nvPr/>
        </p:nvSpPr>
        <p:spPr>
          <a:xfrm>
            <a:off x="1747777" y="2419109"/>
            <a:ext cx="416689" cy="46269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E849C254-23E4-E322-8CAB-C4D62E6DD35A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1123595" y="2881800"/>
            <a:ext cx="832527" cy="19445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stomShape 7">
            <a:extLst>
              <a:ext uri="{FF2B5EF4-FFF2-40B4-BE49-F238E27FC236}">
                <a16:creationId xmlns:a16="http://schemas.microsoft.com/office/drawing/2014/main" id="{C4EFB564-EF57-A17B-415D-4907C21A0E55}"/>
              </a:ext>
            </a:extLst>
          </p:cNvPr>
          <p:cNvSpPr/>
          <p:nvPr/>
        </p:nvSpPr>
        <p:spPr>
          <a:xfrm>
            <a:off x="878870" y="4826330"/>
            <a:ext cx="489449" cy="4348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8AF77447-B8A7-99A1-B6B7-83AE97D8850B}"/>
              </a:ext>
            </a:extLst>
          </p:cNvPr>
          <p:cNvGrpSpPr/>
          <p:nvPr/>
        </p:nvGrpSpPr>
        <p:grpSpPr>
          <a:xfrm>
            <a:off x="1630624" y="4826330"/>
            <a:ext cx="645012" cy="1057842"/>
            <a:chOff x="1630624" y="4826330"/>
            <a:chExt cx="645012" cy="1057842"/>
          </a:xfrm>
        </p:grpSpPr>
        <p:sp>
          <p:nvSpPr>
            <p:cNvPr id="13" name="Cubo 12">
              <a:extLst>
                <a:ext uri="{FF2B5EF4-FFF2-40B4-BE49-F238E27FC236}">
                  <a16:creationId xmlns:a16="http://schemas.microsoft.com/office/drawing/2014/main" id="{CE3E02E7-3A2B-9FF1-8665-9C549783F5F6}"/>
                </a:ext>
              </a:extLst>
            </p:cNvPr>
            <p:cNvSpPr/>
            <p:nvPr/>
          </p:nvSpPr>
          <p:spPr>
            <a:xfrm flipH="1">
              <a:off x="1630624" y="5240216"/>
              <a:ext cx="645012" cy="643956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5" name="CustomShape 7">
              <a:extLst>
                <a:ext uri="{FF2B5EF4-FFF2-40B4-BE49-F238E27FC236}">
                  <a16:creationId xmlns:a16="http://schemas.microsoft.com/office/drawing/2014/main" id="{A8007C9C-406A-F1CE-2661-3E92070AA4F0}"/>
                </a:ext>
              </a:extLst>
            </p:cNvPr>
            <p:cNvSpPr/>
            <p:nvPr/>
          </p:nvSpPr>
          <p:spPr>
            <a:xfrm>
              <a:off x="1630624" y="4826330"/>
              <a:ext cx="533842" cy="43481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0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TR</a:t>
              </a:r>
              <a:endParaRPr lang="en-US" sz="20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0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 </a:t>
              </a:r>
              <a:endParaRPr lang="en-US" sz="2000" b="0" strike="noStrike" spc="-1" dirty="0">
                <a:latin typeface="Arial"/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5C5575AD-1536-8425-B0A9-41286014FB0F}"/>
              </a:ext>
            </a:extLst>
          </p:cNvPr>
          <p:cNvGrpSpPr/>
          <p:nvPr/>
        </p:nvGrpSpPr>
        <p:grpSpPr>
          <a:xfrm>
            <a:off x="2429764" y="4826330"/>
            <a:ext cx="645012" cy="1057842"/>
            <a:chOff x="2429764" y="4826330"/>
            <a:chExt cx="645012" cy="1057842"/>
          </a:xfrm>
        </p:grpSpPr>
        <p:sp>
          <p:nvSpPr>
            <p:cNvPr id="14" name="Cubo 13">
              <a:extLst>
                <a:ext uri="{FF2B5EF4-FFF2-40B4-BE49-F238E27FC236}">
                  <a16:creationId xmlns:a16="http://schemas.microsoft.com/office/drawing/2014/main" id="{AAE0C778-A144-94AF-F1D7-BB1590A7B768}"/>
                </a:ext>
              </a:extLst>
            </p:cNvPr>
            <p:cNvSpPr/>
            <p:nvPr/>
          </p:nvSpPr>
          <p:spPr>
            <a:xfrm flipH="1">
              <a:off x="2429764" y="5240216"/>
              <a:ext cx="645012" cy="643956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6" name="CustomShape 7">
              <a:extLst>
                <a:ext uri="{FF2B5EF4-FFF2-40B4-BE49-F238E27FC236}">
                  <a16:creationId xmlns:a16="http://schemas.microsoft.com/office/drawing/2014/main" id="{0F4522F8-DCCA-F3E8-2FF5-A606390D72D6}"/>
                </a:ext>
              </a:extLst>
            </p:cNvPr>
            <p:cNvSpPr/>
            <p:nvPr/>
          </p:nvSpPr>
          <p:spPr>
            <a:xfrm>
              <a:off x="2429764" y="4826330"/>
              <a:ext cx="489449" cy="43481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0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TR</a:t>
              </a:r>
              <a:endParaRPr lang="en-US" sz="20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0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 </a:t>
              </a:r>
              <a:endParaRPr lang="en-US" sz="2000" b="0" strike="noStrike" spc="-1" dirty="0">
                <a:latin typeface="Arial"/>
              </a:endParaRP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810D27D3-8B1F-729C-AC7A-75B45ADC422C}"/>
              </a:ext>
            </a:extLst>
          </p:cNvPr>
          <p:cNvGrpSpPr/>
          <p:nvPr/>
        </p:nvGrpSpPr>
        <p:grpSpPr>
          <a:xfrm>
            <a:off x="3181518" y="4826330"/>
            <a:ext cx="645012" cy="1057842"/>
            <a:chOff x="3181518" y="4826330"/>
            <a:chExt cx="645012" cy="1057842"/>
          </a:xfrm>
        </p:grpSpPr>
        <p:sp>
          <p:nvSpPr>
            <p:cNvPr id="15" name="Cubo 14">
              <a:extLst>
                <a:ext uri="{FF2B5EF4-FFF2-40B4-BE49-F238E27FC236}">
                  <a16:creationId xmlns:a16="http://schemas.microsoft.com/office/drawing/2014/main" id="{57608650-EE6A-6187-ED00-4B303F1FD52C}"/>
                </a:ext>
              </a:extLst>
            </p:cNvPr>
            <p:cNvSpPr/>
            <p:nvPr/>
          </p:nvSpPr>
          <p:spPr>
            <a:xfrm flipH="1">
              <a:off x="3181518" y="5240216"/>
              <a:ext cx="645012" cy="643956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7" name="CustomShape 7">
              <a:extLst>
                <a:ext uri="{FF2B5EF4-FFF2-40B4-BE49-F238E27FC236}">
                  <a16:creationId xmlns:a16="http://schemas.microsoft.com/office/drawing/2014/main" id="{24F43636-6050-E9F8-B3AD-305278167267}"/>
                </a:ext>
              </a:extLst>
            </p:cNvPr>
            <p:cNvSpPr/>
            <p:nvPr/>
          </p:nvSpPr>
          <p:spPr>
            <a:xfrm>
              <a:off x="3181518" y="4826330"/>
              <a:ext cx="533842" cy="43481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0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TR</a:t>
              </a:r>
              <a:endParaRPr lang="en-US" sz="20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0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 </a:t>
              </a:r>
              <a:endParaRPr lang="en-US" sz="2000" b="0" strike="noStrike" spc="-1" dirty="0">
                <a:latin typeface="Arial"/>
              </a:endParaRPr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8887AD37-8736-CCBA-EDBC-B3691DA986AC}"/>
              </a:ext>
            </a:extLst>
          </p:cNvPr>
          <p:cNvGrpSpPr/>
          <p:nvPr/>
        </p:nvGrpSpPr>
        <p:grpSpPr>
          <a:xfrm>
            <a:off x="3970294" y="4809113"/>
            <a:ext cx="649675" cy="1075059"/>
            <a:chOff x="3970294" y="4809113"/>
            <a:chExt cx="649675" cy="1075059"/>
          </a:xfrm>
        </p:grpSpPr>
        <p:sp>
          <p:nvSpPr>
            <p:cNvPr id="16" name="Cubo 15">
              <a:extLst>
                <a:ext uri="{FF2B5EF4-FFF2-40B4-BE49-F238E27FC236}">
                  <a16:creationId xmlns:a16="http://schemas.microsoft.com/office/drawing/2014/main" id="{65E69327-9AB0-FCC8-807F-01CC7F04E5EA}"/>
                </a:ext>
              </a:extLst>
            </p:cNvPr>
            <p:cNvSpPr/>
            <p:nvPr/>
          </p:nvSpPr>
          <p:spPr>
            <a:xfrm flipH="1">
              <a:off x="3974957" y="5240216"/>
              <a:ext cx="645012" cy="643956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8" name="CustomShape 7">
              <a:extLst>
                <a:ext uri="{FF2B5EF4-FFF2-40B4-BE49-F238E27FC236}">
                  <a16:creationId xmlns:a16="http://schemas.microsoft.com/office/drawing/2014/main" id="{8542B5DF-59FF-16D2-907A-C987BEB49C7C}"/>
                </a:ext>
              </a:extLst>
            </p:cNvPr>
            <p:cNvSpPr/>
            <p:nvPr/>
          </p:nvSpPr>
          <p:spPr>
            <a:xfrm>
              <a:off x="3970294" y="4809113"/>
              <a:ext cx="489449" cy="43481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0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TR</a:t>
              </a:r>
              <a:endParaRPr lang="en-US" sz="20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0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 </a:t>
              </a:r>
              <a:endParaRPr lang="en-US" sz="2000" b="0" strike="noStrike" spc="-1" dirty="0">
                <a:latin typeface="Arial"/>
              </a:endParaRPr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0041099-3037-E588-34ED-A87D38D6D7C7}"/>
              </a:ext>
            </a:extLst>
          </p:cNvPr>
          <p:cNvGrpSpPr/>
          <p:nvPr/>
        </p:nvGrpSpPr>
        <p:grpSpPr>
          <a:xfrm>
            <a:off x="4722048" y="4809113"/>
            <a:ext cx="649675" cy="1075059"/>
            <a:chOff x="4722048" y="4809113"/>
            <a:chExt cx="649675" cy="1075059"/>
          </a:xfrm>
        </p:grpSpPr>
        <p:sp>
          <p:nvSpPr>
            <p:cNvPr id="17" name="Cubo 16">
              <a:extLst>
                <a:ext uri="{FF2B5EF4-FFF2-40B4-BE49-F238E27FC236}">
                  <a16:creationId xmlns:a16="http://schemas.microsoft.com/office/drawing/2014/main" id="{B8ED358D-CDDF-1646-5608-821403E5D0F6}"/>
                </a:ext>
              </a:extLst>
            </p:cNvPr>
            <p:cNvSpPr/>
            <p:nvPr/>
          </p:nvSpPr>
          <p:spPr>
            <a:xfrm flipH="1">
              <a:off x="4726711" y="5240216"/>
              <a:ext cx="645012" cy="643956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-0.5</a:t>
              </a:r>
            </a:p>
          </p:txBody>
        </p:sp>
        <p:sp>
          <p:nvSpPr>
            <p:cNvPr id="29" name="CustomShape 7">
              <a:extLst>
                <a:ext uri="{FF2B5EF4-FFF2-40B4-BE49-F238E27FC236}">
                  <a16:creationId xmlns:a16="http://schemas.microsoft.com/office/drawing/2014/main" id="{8CC7BDC1-DDE4-DFBF-CEB9-61312C861B45}"/>
                </a:ext>
              </a:extLst>
            </p:cNvPr>
            <p:cNvSpPr/>
            <p:nvPr/>
          </p:nvSpPr>
          <p:spPr>
            <a:xfrm>
              <a:off x="4722048" y="4809113"/>
              <a:ext cx="533842" cy="43481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0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TR</a:t>
              </a:r>
              <a:endParaRPr lang="en-US" sz="20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0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 </a:t>
              </a:r>
              <a:endParaRPr lang="en-US" sz="2000" b="0" strike="noStrike" spc="-1" dirty="0">
                <a:latin typeface="Arial"/>
              </a:endParaRPr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1DA00E62-4CA0-2A31-B96E-EC1F7D5FFCFC}"/>
              </a:ext>
            </a:extLst>
          </p:cNvPr>
          <p:cNvGrpSpPr/>
          <p:nvPr/>
        </p:nvGrpSpPr>
        <p:grpSpPr>
          <a:xfrm>
            <a:off x="5527202" y="4826330"/>
            <a:ext cx="670967" cy="1076985"/>
            <a:chOff x="5527202" y="4826330"/>
            <a:chExt cx="670967" cy="1076985"/>
          </a:xfrm>
        </p:grpSpPr>
        <p:sp>
          <p:nvSpPr>
            <p:cNvPr id="18" name="Cubo 17">
              <a:extLst>
                <a:ext uri="{FF2B5EF4-FFF2-40B4-BE49-F238E27FC236}">
                  <a16:creationId xmlns:a16="http://schemas.microsoft.com/office/drawing/2014/main" id="{7DEF8F26-5D48-173E-6FD9-C302FFB00204}"/>
                </a:ext>
              </a:extLst>
            </p:cNvPr>
            <p:cNvSpPr/>
            <p:nvPr/>
          </p:nvSpPr>
          <p:spPr>
            <a:xfrm flipH="1">
              <a:off x="5553157" y="5259359"/>
              <a:ext cx="645012" cy="643956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0" name="CustomShape 7">
              <a:extLst>
                <a:ext uri="{FF2B5EF4-FFF2-40B4-BE49-F238E27FC236}">
                  <a16:creationId xmlns:a16="http://schemas.microsoft.com/office/drawing/2014/main" id="{AAB80D7C-F2FA-3C5B-2904-103B65F21203}"/>
                </a:ext>
              </a:extLst>
            </p:cNvPr>
            <p:cNvSpPr/>
            <p:nvPr/>
          </p:nvSpPr>
          <p:spPr>
            <a:xfrm>
              <a:off x="5527202" y="4826330"/>
              <a:ext cx="533842" cy="43481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20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TR</a:t>
              </a:r>
              <a:endParaRPr lang="en-US" sz="20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US" sz="2000" b="0" strike="noStrike" spc="-1" dirty="0">
                  <a:solidFill>
                    <a:srgbClr val="000000"/>
                  </a:solidFill>
                  <a:latin typeface="Calibri"/>
                  <a:ea typeface="DejaVu Sans"/>
                </a:rPr>
                <a:t> </a:t>
              </a:r>
              <a:endParaRPr lang="en-US" sz="2000" b="0" strike="noStrike" spc="-1" dirty="0">
                <a:latin typeface="Arial"/>
              </a:endParaRPr>
            </a:p>
          </p:txBody>
        </p:sp>
      </p:grp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45618F3-4D20-FD41-D43C-D8A2A4CEB4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3637857"/>
              </p:ext>
            </p:extLst>
          </p:nvPr>
        </p:nvGraphicFramePr>
        <p:xfrm>
          <a:off x="4297463" y="1333024"/>
          <a:ext cx="4556501" cy="34760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3" name="CustomShape 7">
            <a:extLst>
              <a:ext uri="{FF2B5EF4-FFF2-40B4-BE49-F238E27FC236}">
                <a16:creationId xmlns:a16="http://schemas.microsoft.com/office/drawing/2014/main" id="{124059DD-16A1-7262-AA69-B3724EA2216A}"/>
              </a:ext>
            </a:extLst>
          </p:cNvPr>
          <p:cNvSpPr/>
          <p:nvPr/>
        </p:nvSpPr>
        <p:spPr>
          <a:xfrm>
            <a:off x="878870" y="5878736"/>
            <a:ext cx="4769280" cy="4348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Time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DB4E7F74-94DD-1A27-32F5-E1E093DB25B5}"/>
              </a:ext>
            </a:extLst>
          </p:cNvPr>
          <p:cNvCxnSpPr>
            <a:cxnSpLocks/>
          </p:cNvCxnSpPr>
          <p:nvPr/>
        </p:nvCxnSpPr>
        <p:spPr>
          <a:xfrm flipV="1">
            <a:off x="1747777" y="6045928"/>
            <a:ext cx="4450392" cy="383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7500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Graphic spid="9" grpId="0">
        <p:bldAsOne/>
      </p:bldGraphic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49F2780-A862-433D-AA91-7B549D5096BA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6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4" name="Picture 4"/>
          <p:cNvPicPr/>
          <p:nvPr/>
        </p:nvPicPr>
        <p:blipFill>
          <a:blip r:embed="rId3"/>
          <a:stretch/>
        </p:blipFill>
        <p:spPr>
          <a:xfrm>
            <a:off x="696600" y="951480"/>
            <a:ext cx="2825640" cy="2801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105" name="CustomShape 7"/>
          <p:cNvSpPr/>
          <p:nvPr/>
        </p:nvSpPr>
        <p:spPr>
          <a:xfrm>
            <a:off x="3940920" y="951480"/>
            <a:ext cx="5503320" cy="235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images are used to study brain activity.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What we are recording in our functional sequences is actually blood oxygen level dependent​ (BOLD) signal.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But what does brain activity (BOLD) look like when looked through a MR scanner?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3B0D3DC-8C8E-2745-9715-B10EE61A1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853" y="3600582"/>
            <a:ext cx="3180563" cy="32574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D22019B-3DDF-D142-AEF0-1287639EA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225" y="735936"/>
            <a:ext cx="5326679" cy="5455391"/>
          </a:xfrm>
          <a:prstGeom prst="rect">
            <a:avLst/>
          </a:prstGeom>
        </p:spPr>
      </p:pic>
      <p:sp>
        <p:nvSpPr>
          <p:cNvPr id="112" name="CustomShape 3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7F18160-C6BB-4E7A-B6B7-777D1144F3A3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7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1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7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8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9"/>
          <p:cNvSpPr/>
          <p:nvPr/>
        </p:nvSpPr>
        <p:spPr>
          <a:xfrm>
            <a:off x="1082173" y="5244660"/>
            <a:ext cx="1184400" cy="44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Initial dip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19" name="CustomShape 10"/>
          <p:cNvSpPr/>
          <p:nvPr/>
        </p:nvSpPr>
        <p:spPr>
          <a:xfrm>
            <a:off x="1949953" y="1746540"/>
            <a:ext cx="633240" cy="44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Rise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20" name="CustomShape 11"/>
          <p:cNvSpPr/>
          <p:nvPr/>
        </p:nvSpPr>
        <p:spPr>
          <a:xfrm>
            <a:off x="6514560" y="2486520"/>
            <a:ext cx="1499040" cy="44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Undershoot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21" name="CustomShape 12"/>
          <p:cNvSpPr/>
          <p:nvPr/>
        </p:nvSpPr>
        <p:spPr>
          <a:xfrm flipV="1">
            <a:off x="2267293" y="4889700"/>
            <a:ext cx="990720" cy="575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3"/>
          <p:cNvSpPr/>
          <p:nvPr/>
        </p:nvSpPr>
        <p:spPr>
          <a:xfrm>
            <a:off x="2523072" y="2085648"/>
            <a:ext cx="1402751" cy="30398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4"/>
          <p:cNvSpPr/>
          <p:nvPr/>
        </p:nvSpPr>
        <p:spPr>
          <a:xfrm flipH="1">
            <a:off x="5506704" y="2930760"/>
            <a:ext cx="1756296" cy="213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5"/>
          <p:cNvSpPr/>
          <p:nvPr/>
        </p:nvSpPr>
        <p:spPr>
          <a:xfrm>
            <a:off x="8013600" y="5630640"/>
            <a:ext cx="1154160" cy="44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Recovery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25" name="CustomShape 16"/>
          <p:cNvSpPr/>
          <p:nvPr/>
        </p:nvSpPr>
        <p:spPr>
          <a:xfrm flipH="1" flipV="1">
            <a:off x="6514560" y="5177520"/>
            <a:ext cx="1333068" cy="519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3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D51BAD3-B9F8-47EA-B0A4-67A386AA3954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33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7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8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9"/>
          <p:cNvSpPr/>
          <p:nvPr/>
        </p:nvSpPr>
        <p:spPr>
          <a:xfrm>
            <a:off x="839160" y="740880"/>
            <a:ext cx="6090480" cy="7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This is the ‘ideal’ response to stimulation but, of course, the measured signal is noisier.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38" name="CustomShape 10"/>
          <p:cNvSpPr/>
          <p:nvPr/>
        </p:nvSpPr>
        <p:spPr>
          <a:xfrm>
            <a:off x="5168160" y="307800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9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7044480" y="1559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140" name="CustomShape 11"/>
          <p:cNvSpPr/>
          <p:nvPr/>
        </p:nvSpPr>
        <p:spPr>
          <a:xfrm>
            <a:off x="5311080" y="394740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12"/>
          <p:cNvSpPr/>
          <p:nvPr/>
        </p:nvSpPr>
        <p:spPr>
          <a:xfrm>
            <a:off x="5311080" y="397008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2" name="CustomShape 13"/>
          <p:cNvSpPr/>
          <p:nvPr/>
        </p:nvSpPr>
        <p:spPr>
          <a:xfrm>
            <a:off x="5135760" y="2756520"/>
            <a:ext cx="4657680" cy="38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Measured signal in 1 voxel over many volumes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43" name="Picture 4"/>
          <p:cNvPicPr/>
          <p:nvPr/>
        </p:nvPicPr>
        <p:blipFill>
          <a:blip r:embed="rId4"/>
          <a:stretch/>
        </p:blipFill>
        <p:spPr>
          <a:xfrm>
            <a:off x="1090440" y="261648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4" name="Picture 4"/>
          <p:cNvPicPr/>
          <p:nvPr/>
        </p:nvPicPr>
        <p:blipFill>
          <a:blip r:embed="rId4"/>
          <a:stretch/>
        </p:blipFill>
        <p:spPr>
          <a:xfrm>
            <a:off x="1242720" y="276912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5" name="Picture 4"/>
          <p:cNvPicPr/>
          <p:nvPr/>
        </p:nvPicPr>
        <p:blipFill>
          <a:blip r:embed="rId4"/>
          <a:stretch/>
        </p:blipFill>
        <p:spPr>
          <a:xfrm>
            <a:off x="1395000" y="292140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6" name="Picture 4"/>
          <p:cNvPicPr/>
          <p:nvPr/>
        </p:nvPicPr>
        <p:blipFill>
          <a:blip r:embed="rId4"/>
          <a:stretch/>
        </p:blipFill>
        <p:spPr>
          <a:xfrm>
            <a:off x="1547640" y="307368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7" name="Picture 4"/>
          <p:cNvPicPr/>
          <p:nvPr/>
        </p:nvPicPr>
        <p:blipFill>
          <a:blip r:embed="rId4"/>
          <a:stretch/>
        </p:blipFill>
        <p:spPr>
          <a:xfrm>
            <a:off x="1699920" y="322632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8" name="Picture 4"/>
          <p:cNvPicPr/>
          <p:nvPr/>
        </p:nvPicPr>
        <p:blipFill>
          <a:blip r:embed="rId4"/>
          <a:stretch/>
        </p:blipFill>
        <p:spPr>
          <a:xfrm>
            <a:off x="1852200" y="337860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9" name="Picture 4"/>
          <p:cNvPicPr/>
          <p:nvPr/>
        </p:nvPicPr>
        <p:blipFill>
          <a:blip r:embed="rId4"/>
          <a:stretch/>
        </p:blipFill>
        <p:spPr>
          <a:xfrm>
            <a:off x="2004840" y="353088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50" name="Picture 4"/>
          <p:cNvPicPr/>
          <p:nvPr/>
        </p:nvPicPr>
        <p:blipFill>
          <a:blip r:embed="rId4"/>
          <a:stretch/>
        </p:blipFill>
        <p:spPr>
          <a:xfrm>
            <a:off x="2157120" y="368352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51" name="Picture 4"/>
          <p:cNvPicPr/>
          <p:nvPr/>
        </p:nvPicPr>
        <p:blipFill>
          <a:blip r:embed="rId4"/>
          <a:stretch/>
        </p:blipFill>
        <p:spPr>
          <a:xfrm>
            <a:off x="2309400" y="383580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152" name="CustomShape 14"/>
          <p:cNvSpPr/>
          <p:nvPr/>
        </p:nvSpPr>
        <p:spPr>
          <a:xfrm>
            <a:off x="2948760" y="4340160"/>
            <a:ext cx="174960" cy="1602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15"/>
          <p:cNvSpPr/>
          <p:nvPr/>
        </p:nvSpPr>
        <p:spPr>
          <a:xfrm flipV="1">
            <a:off x="3124440" y="3755160"/>
            <a:ext cx="2043000" cy="66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72AC7CD-2B81-BA4B-AD3D-34DB6E621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620" y="303606"/>
            <a:ext cx="2000300" cy="20486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6DE84A1-9895-4F4A-85D4-87FF6ECE2D2F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9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805320" y="718560"/>
            <a:ext cx="6402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571680" y="0"/>
            <a:ext cx="724176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7208280" y="5873400"/>
            <a:ext cx="2298600" cy="364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58" name="Picture 4"/>
          <p:cNvPicPr/>
          <p:nvPr/>
        </p:nvPicPr>
        <p:blipFill>
          <a:blip r:embed="rId3"/>
          <a:stretch/>
        </p:blipFill>
        <p:spPr>
          <a:xfrm>
            <a:off x="4637160" y="2199240"/>
            <a:ext cx="4869720" cy="3895560"/>
          </a:xfrm>
          <a:prstGeom prst="rect">
            <a:avLst/>
          </a:prstGeom>
          <a:ln>
            <a:noFill/>
          </a:ln>
        </p:spPr>
      </p:pic>
      <p:pic>
        <p:nvPicPr>
          <p:cNvPr id="159" name="Picture 6"/>
          <p:cNvPicPr/>
          <p:nvPr/>
        </p:nvPicPr>
        <p:blipFill>
          <a:blip r:embed="rId4"/>
          <a:srcRect l="13228" r="11005" b="48772"/>
          <a:stretch/>
        </p:blipFill>
        <p:spPr>
          <a:xfrm>
            <a:off x="805320" y="153576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160" name="CustomShape 5"/>
          <p:cNvSpPr/>
          <p:nvPr/>
        </p:nvSpPr>
        <p:spPr>
          <a:xfrm>
            <a:off x="1490760" y="242820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6"/>
          <p:cNvSpPr/>
          <p:nvPr/>
        </p:nvSpPr>
        <p:spPr>
          <a:xfrm>
            <a:off x="1417680" y="249876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62" name="CustomShape 7"/>
          <p:cNvSpPr/>
          <p:nvPr/>
        </p:nvSpPr>
        <p:spPr>
          <a:xfrm>
            <a:off x="2188080" y="253260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63" name="Line 8"/>
          <p:cNvSpPr/>
          <p:nvPr/>
        </p:nvSpPr>
        <p:spPr>
          <a:xfrm flipV="1">
            <a:off x="2466360" y="23702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Line 9"/>
          <p:cNvSpPr/>
          <p:nvPr/>
        </p:nvSpPr>
        <p:spPr>
          <a:xfrm>
            <a:off x="1732320" y="23097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16066</TotalTime>
  <Words>1648</Words>
  <Application>Microsoft Macintosh PowerPoint</Application>
  <PresentationFormat>A4 (210 x 297 mm)</PresentationFormat>
  <Paragraphs>465</Paragraphs>
  <Slides>43</Slides>
  <Notes>43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3" baseType="lpstr">
      <vt:lpstr>Arial</vt:lpstr>
      <vt:lpstr>Baskerville Old Face</vt:lpstr>
      <vt:lpstr>Calibri</vt:lpstr>
      <vt:lpstr>Cambria Math</vt:lpstr>
      <vt:lpstr>Franklin Gothic Book</vt:lpstr>
      <vt:lpstr>StarSymbol</vt:lpstr>
      <vt:lpstr>Symbol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J Nueva</dc:creator>
  <dc:description/>
  <cp:lastModifiedBy>lwrpegcbsg@goetheuniversitaet.onmicrosoft.com</cp:lastModifiedBy>
  <cp:revision>391</cp:revision>
  <dcterms:modified xsi:type="dcterms:W3CDTF">2022-05-08T13:57:55Z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0x01010073C3545982F2424B85F781D81AF9EA40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29</vt:i4>
  </property>
  <property fmtid="{D5CDD505-2E9C-101B-9397-08002B2CF9AE}" pid="9" name="PresentationFormat">
    <vt:lpwstr>A4 (210 x 297 mm)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29</vt:i4>
  </property>
</Properties>
</file>